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4"/>
    <p:sldMasterId id="2147483648" r:id="rId5"/>
  </p:sldMasterIdLst>
  <p:notesMasterIdLst>
    <p:notesMasterId r:id="rId24"/>
  </p:notesMasterIdLst>
  <p:sldIdLst>
    <p:sldId id="272" r:id="rId6"/>
    <p:sldId id="257" r:id="rId7"/>
    <p:sldId id="258" r:id="rId8"/>
    <p:sldId id="259" r:id="rId9"/>
    <p:sldId id="260" r:id="rId10"/>
    <p:sldId id="261" r:id="rId11"/>
    <p:sldId id="262" r:id="rId12"/>
    <p:sldId id="263" r:id="rId13"/>
    <p:sldId id="265" r:id="rId14"/>
    <p:sldId id="266" r:id="rId15"/>
    <p:sldId id="273" r:id="rId16"/>
    <p:sldId id="2082" r:id="rId17"/>
    <p:sldId id="2081" r:id="rId18"/>
    <p:sldId id="2146846823" r:id="rId19"/>
    <p:sldId id="2147474495" r:id="rId20"/>
    <p:sldId id="268" r:id="rId21"/>
    <p:sldId id="269" r:id="rId22"/>
    <p:sldId id="270" r:id="rId2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6UZT+iH0eUeX9dqutGzsgYlbG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39" autoAdjust="0"/>
  </p:normalViewPr>
  <p:slideViewPr>
    <p:cSldViewPr snapToGrid="0">
      <p:cViewPr varScale="1">
        <p:scale>
          <a:sx n="96" d="100"/>
          <a:sy n="96"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黒井 七菜子" userId="685d4cf1-2148-400f-8ab6-060cca7a728d" providerId="ADAL" clId="{CE53C7D8-D036-432F-BDD2-84FF8B8291EE}"/>
    <pc:docChg chg="undo custSel addSld delSld modSld sldOrd addMainMaster delMainMaster modNotesMaster">
      <pc:chgData name="黒井 七菜子" userId="685d4cf1-2148-400f-8ab6-060cca7a728d" providerId="ADAL" clId="{CE53C7D8-D036-432F-BDD2-84FF8B8291EE}" dt="2026-06-04T11:40:15.650" v="2048"/>
      <pc:docMkLst>
        <pc:docMk/>
      </pc:docMkLst>
      <pc:sldChg chg="delSp modSp mod">
        <pc:chgData name="黒井 七菜子" userId="685d4cf1-2148-400f-8ab6-060cca7a728d" providerId="ADAL" clId="{CE53C7D8-D036-432F-BDD2-84FF8B8291EE}" dt="2026-06-03T11:48:12.423" v="1589"/>
        <pc:sldMkLst>
          <pc:docMk/>
          <pc:sldMk cId="0" sldId="262"/>
        </pc:sldMkLst>
        <pc:spChg chg="mod">
          <ac:chgData name="黒井 七菜子" userId="685d4cf1-2148-400f-8ab6-060cca7a728d" providerId="ADAL" clId="{CE53C7D8-D036-432F-BDD2-84FF8B8291EE}" dt="2026-06-03T11:48:12.423" v="1589"/>
          <ac:spMkLst>
            <pc:docMk/>
            <pc:sldMk cId="0" sldId="262"/>
            <ac:spMk id="166" creationId="{00000000-0000-0000-0000-000000000000}"/>
          </ac:spMkLst>
        </pc:spChg>
      </pc:sldChg>
      <pc:sldChg chg="modSp mod">
        <pc:chgData name="黒井 七菜子" userId="685d4cf1-2148-400f-8ab6-060cca7a728d" providerId="ADAL" clId="{CE53C7D8-D036-432F-BDD2-84FF8B8291EE}" dt="2026-05-13T02:16:20.349" v="1444" actId="1076"/>
        <pc:sldMkLst>
          <pc:docMk/>
          <pc:sldMk cId="0" sldId="263"/>
        </pc:sldMkLst>
        <pc:spChg chg="mod">
          <ac:chgData name="黒井 七菜子" userId="685d4cf1-2148-400f-8ab6-060cca7a728d" providerId="ADAL" clId="{CE53C7D8-D036-432F-BDD2-84FF8B8291EE}" dt="2026-05-13T02:16:20.349" v="1444" actId="1076"/>
          <ac:spMkLst>
            <pc:docMk/>
            <pc:sldMk cId="0" sldId="263"/>
            <ac:spMk id="187" creationId="{00000000-0000-0000-0000-000000000000}"/>
          </ac:spMkLst>
        </pc:spChg>
      </pc:sldChg>
      <pc:sldChg chg="modSp mod">
        <pc:chgData name="黒井 七菜子" userId="685d4cf1-2148-400f-8ab6-060cca7a728d" providerId="ADAL" clId="{CE53C7D8-D036-432F-BDD2-84FF8B8291EE}" dt="2026-05-13T02:18:26.667" v="1561" actId="1076"/>
        <pc:sldMkLst>
          <pc:docMk/>
          <pc:sldMk cId="0" sldId="266"/>
        </pc:sldMkLst>
        <pc:spChg chg="mod">
          <ac:chgData name="黒井 七菜子" userId="685d4cf1-2148-400f-8ab6-060cca7a728d" providerId="ADAL" clId="{CE53C7D8-D036-432F-BDD2-84FF8B8291EE}" dt="2026-05-13T02:18:26.667" v="1561" actId="1076"/>
          <ac:spMkLst>
            <pc:docMk/>
            <pc:sldMk cId="0" sldId="266"/>
            <ac:spMk id="3" creationId="{31BA66F9-A797-0CB4-D8D3-13A6EFCC4EF4}"/>
          </ac:spMkLst>
        </pc:spChg>
      </pc:sldChg>
      <pc:sldChg chg="modSp mod">
        <pc:chgData name="黒井 七菜子" userId="685d4cf1-2148-400f-8ab6-060cca7a728d" providerId="ADAL" clId="{CE53C7D8-D036-432F-BDD2-84FF8B8291EE}" dt="2026-06-04T11:40:15.650" v="2048"/>
        <pc:sldMkLst>
          <pc:docMk/>
          <pc:sldMk cId="3021125561" sldId="272"/>
        </pc:sldMkLst>
        <pc:spChg chg="mod">
          <ac:chgData name="黒井 七菜子" userId="685d4cf1-2148-400f-8ab6-060cca7a728d" providerId="ADAL" clId="{CE53C7D8-D036-432F-BDD2-84FF8B8291EE}" dt="2026-06-04T11:40:15.650" v="2048"/>
          <ac:spMkLst>
            <pc:docMk/>
            <pc:sldMk cId="3021125561" sldId="272"/>
            <ac:spMk id="7" creationId="{CCC18BB9-C4B6-9213-A838-D8B8D05982CB}"/>
          </ac:spMkLst>
        </pc:spChg>
      </pc:sldChg>
      <pc:sldChg chg="modSp mod">
        <pc:chgData name="黒井 七菜子" userId="685d4cf1-2148-400f-8ab6-060cca7a728d" providerId="ADAL" clId="{CE53C7D8-D036-432F-BDD2-84FF8B8291EE}" dt="2026-06-04T11:07:57.886" v="2038" actId="20577"/>
        <pc:sldMkLst>
          <pc:docMk/>
          <pc:sldMk cId="1161051008" sldId="273"/>
        </pc:sldMkLst>
        <pc:spChg chg="mod">
          <ac:chgData name="黒井 七菜子" userId="685d4cf1-2148-400f-8ab6-060cca7a728d" providerId="ADAL" clId="{CE53C7D8-D036-432F-BDD2-84FF8B8291EE}" dt="2026-06-04T11:04:00.861" v="1956" actId="12"/>
          <ac:spMkLst>
            <pc:docMk/>
            <pc:sldMk cId="1161051008" sldId="273"/>
            <ac:spMk id="3" creationId="{E955F50A-F10C-982E-F253-5282CB21B130}"/>
          </ac:spMkLst>
        </pc:spChg>
        <pc:spChg chg="mod">
          <ac:chgData name="黒井 七菜子" userId="685d4cf1-2148-400f-8ab6-060cca7a728d" providerId="ADAL" clId="{CE53C7D8-D036-432F-BDD2-84FF8B8291EE}" dt="2026-06-04T11:07:57.886" v="2038" actId="20577"/>
          <ac:spMkLst>
            <pc:docMk/>
            <pc:sldMk cId="1161051008" sldId="273"/>
            <ac:spMk id="4" creationId="{86067A15-B60D-0DD3-1718-9EA53CFFFD84}"/>
          </ac:spMkLst>
        </pc:spChg>
      </pc:sldChg>
      <pc:sldChg chg="del">
        <pc:chgData name="黒井 七菜子" userId="685d4cf1-2148-400f-8ab6-060cca7a728d" providerId="ADAL" clId="{CE53C7D8-D036-432F-BDD2-84FF8B8291EE}" dt="2026-06-03T11:49:04.810" v="1590" actId="2696"/>
        <pc:sldMkLst>
          <pc:docMk/>
          <pc:sldMk cId="2843798048" sldId="275"/>
        </pc:sldMkLst>
      </pc:sldChg>
      <pc:sldChg chg="del">
        <pc:chgData name="黒井 七菜子" userId="685d4cf1-2148-400f-8ab6-060cca7a728d" providerId="ADAL" clId="{CE53C7D8-D036-432F-BDD2-84FF8B8291EE}" dt="2026-06-03T11:49:08.869" v="1591" actId="2696"/>
        <pc:sldMkLst>
          <pc:docMk/>
          <pc:sldMk cId="492724990" sldId="276"/>
        </pc:sldMkLst>
      </pc:sldChg>
      <pc:sldChg chg="modSp del mod">
        <pc:chgData name="黒井 七菜子" userId="685d4cf1-2148-400f-8ab6-060cca7a728d" providerId="ADAL" clId="{CE53C7D8-D036-432F-BDD2-84FF8B8291EE}" dt="2026-06-03T11:49:12.966" v="1592" actId="2696"/>
        <pc:sldMkLst>
          <pc:docMk/>
          <pc:sldMk cId="3838251401" sldId="277"/>
        </pc:sldMkLst>
      </pc:sldChg>
      <pc:sldChg chg="modSp add mod">
        <pc:chgData name="黒井 七菜子" userId="685d4cf1-2148-400f-8ab6-060cca7a728d" providerId="ADAL" clId="{CE53C7D8-D036-432F-BDD2-84FF8B8291EE}" dt="2026-06-04T11:08:06.619" v="2041" actId="20577"/>
        <pc:sldMkLst>
          <pc:docMk/>
          <pc:sldMk cId="4264776542" sldId="2081"/>
        </pc:sldMkLst>
        <pc:spChg chg="mod">
          <ac:chgData name="黒井 七菜子" userId="685d4cf1-2148-400f-8ab6-060cca7a728d" providerId="ADAL" clId="{CE53C7D8-D036-432F-BDD2-84FF8B8291EE}" dt="2026-06-04T11:03:26.647" v="1938" actId="12"/>
          <ac:spMkLst>
            <pc:docMk/>
            <pc:sldMk cId="4264776542" sldId="2081"/>
            <ac:spMk id="5" creationId="{242861BA-FB25-B35E-82EB-BE3FA2422BD6}"/>
          </ac:spMkLst>
        </pc:spChg>
        <pc:spChg chg="mod">
          <ac:chgData name="黒井 七菜子" userId="685d4cf1-2148-400f-8ab6-060cca7a728d" providerId="ADAL" clId="{CE53C7D8-D036-432F-BDD2-84FF8B8291EE}" dt="2026-06-04T11:08:06.619" v="2041" actId="20577"/>
          <ac:spMkLst>
            <pc:docMk/>
            <pc:sldMk cId="4264776542" sldId="2081"/>
            <ac:spMk id="14" creationId="{3B13B983-288E-114F-F4B3-BB9CC4BF765C}"/>
          </ac:spMkLst>
        </pc:spChg>
      </pc:sldChg>
      <pc:sldChg chg="modSp add mod">
        <pc:chgData name="黒井 七菜子" userId="685d4cf1-2148-400f-8ab6-060cca7a728d" providerId="ADAL" clId="{CE53C7D8-D036-432F-BDD2-84FF8B8291EE}" dt="2026-06-04T11:08:02.477" v="2039" actId="20577"/>
        <pc:sldMkLst>
          <pc:docMk/>
          <pc:sldMk cId="1953994609" sldId="2082"/>
        </pc:sldMkLst>
        <pc:spChg chg="mod">
          <ac:chgData name="黒井 七菜子" userId="685d4cf1-2148-400f-8ab6-060cca7a728d" providerId="ADAL" clId="{CE53C7D8-D036-432F-BDD2-84FF8B8291EE}" dt="2026-06-04T11:04:38.279" v="1976" actId="12"/>
          <ac:spMkLst>
            <pc:docMk/>
            <pc:sldMk cId="1953994609" sldId="2082"/>
            <ac:spMk id="5" creationId="{2B27176A-995A-B330-18C1-F0FFFE2FE794}"/>
          </ac:spMkLst>
        </pc:spChg>
        <pc:spChg chg="mod">
          <ac:chgData name="黒井 七菜子" userId="685d4cf1-2148-400f-8ab6-060cca7a728d" providerId="ADAL" clId="{CE53C7D8-D036-432F-BDD2-84FF8B8291EE}" dt="2026-06-04T11:08:02.477" v="2039" actId="20577"/>
          <ac:spMkLst>
            <pc:docMk/>
            <pc:sldMk cId="1953994609" sldId="2082"/>
            <ac:spMk id="14" creationId="{0B0A083B-16A7-7F09-F550-BFF0E25ADE85}"/>
          </ac:spMkLst>
        </pc:spChg>
      </pc:sldChg>
      <pc:sldChg chg="addSp delSp modSp add mod">
        <pc:chgData name="黒井 七菜子" userId="685d4cf1-2148-400f-8ab6-060cca7a728d" providerId="ADAL" clId="{CE53C7D8-D036-432F-BDD2-84FF8B8291EE}" dt="2026-06-04T11:08:10.623" v="2042" actId="20577"/>
        <pc:sldMkLst>
          <pc:docMk/>
          <pc:sldMk cId="3235174369" sldId="2146846823"/>
        </pc:sldMkLst>
        <pc:spChg chg="del mod">
          <ac:chgData name="黒井 七菜子" userId="685d4cf1-2148-400f-8ab6-060cca7a728d" providerId="ADAL" clId="{CE53C7D8-D036-432F-BDD2-84FF8B8291EE}" dt="2026-06-04T10:40:58.920" v="1817" actId="21"/>
          <ac:spMkLst>
            <pc:docMk/>
            <pc:sldMk cId="3235174369" sldId="2146846823"/>
            <ac:spMk id="3" creationId="{34F3FE99-2856-2B11-1994-983842921470}"/>
          </ac:spMkLst>
        </pc:spChg>
        <pc:spChg chg="del mod">
          <ac:chgData name="黒井 七菜子" userId="685d4cf1-2148-400f-8ab6-060cca7a728d" providerId="ADAL" clId="{CE53C7D8-D036-432F-BDD2-84FF8B8291EE}" dt="2026-06-04T10:28:05.246" v="1598" actId="21"/>
          <ac:spMkLst>
            <pc:docMk/>
            <pc:sldMk cId="3235174369" sldId="2146846823"/>
            <ac:spMk id="5" creationId="{32C7A281-A746-16C5-89BE-75DB3EF48AD3}"/>
          </ac:spMkLst>
        </pc:spChg>
        <pc:spChg chg="add mod">
          <ac:chgData name="黒井 七菜子" userId="685d4cf1-2148-400f-8ab6-060cca7a728d" providerId="ADAL" clId="{CE53C7D8-D036-432F-BDD2-84FF8B8291EE}" dt="2026-06-04T11:04:52.698" v="1984" actId="12"/>
          <ac:spMkLst>
            <pc:docMk/>
            <pc:sldMk cId="3235174369" sldId="2146846823"/>
            <ac:spMk id="6" creationId="{F9DDD342-BE48-0C42-1D18-79F8103F3FE8}"/>
          </ac:spMkLst>
        </pc:spChg>
        <pc:spChg chg="mod">
          <ac:chgData name="黒井 七菜子" userId="685d4cf1-2148-400f-8ab6-060cca7a728d" providerId="ADAL" clId="{CE53C7D8-D036-432F-BDD2-84FF8B8291EE}" dt="2026-06-04T11:08:10.623" v="2042" actId="20577"/>
          <ac:spMkLst>
            <pc:docMk/>
            <pc:sldMk cId="3235174369" sldId="2146846823"/>
            <ac:spMk id="42" creationId="{00000000-0000-0000-0000-000000000000}"/>
          </ac:spMkLst>
        </pc:spChg>
      </pc:sldChg>
      <pc:sldChg chg="addSp delSp modSp add mod">
        <pc:chgData name="黒井 七菜子" userId="685d4cf1-2148-400f-8ab6-060cca7a728d" providerId="ADAL" clId="{CE53C7D8-D036-432F-BDD2-84FF8B8291EE}" dt="2026-06-04T11:08:15.253" v="2043" actId="20577"/>
        <pc:sldMkLst>
          <pc:docMk/>
          <pc:sldMk cId="537873304" sldId="2147474495"/>
        </pc:sldMkLst>
        <pc:spChg chg="del mod">
          <ac:chgData name="黒井 七菜子" userId="685d4cf1-2148-400f-8ab6-060cca7a728d" providerId="ADAL" clId="{CE53C7D8-D036-432F-BDD2-84FF8B8291EE}" dt="2026-06-04T10:41:35.930" v="1826" actId="21"/>
          <ac:spMkLst>
            <pc:docMk/>
            <pc:sldMk cId="537873304" sldId="2147474495"/>
            <ac:spMk id="3" creationId="{34F3FE99-2856-2B11-1994-983842921470}"/>
          </ac:spMkLst>
        </pc:spChg>
        <pc:spChg chg="add mod">
          <ac:chgData name="黒井 七菜子" userId="685d4cf1-2148-400f-8ab6-060cca7a728d" providerId="ADAL" clId="{CE53C7D8-D036-432F-BDD2-84FF8B8291EE}" dt="2026-06-04T11:07:17.461" v="2037"/>
          <ac:spMkLst>
            <pc:docMk/>
            <pc:sldMk cId="537873304" sldId="2147474495"/>
            <ac:spMk id="4" creationId="{9A49C8B5-1233-9A2B-A314-1F652E8719F6}"/>
          </ac:spMkLst>
        </pc:spChg>
        <pc:spChg chg="mod">
          <ac:chgData name="黒井 七菜子" userId="685d4cf1-2148-400f-8ab6-060cca7a728d" providerId="ADAL" clId="{CE53C7D8-D036-432F-BDD2-84FF8B8291EE}" dt="2026-06-04T11:08:15.253" v="2043" actId="20577"/>
          <ac:spMkLst>
            <pc:docMk/>
            <pc:sldMk cId="537873304" sldId="2147474495"/>
            <ac:spMk id="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59" tIns="49516" rIns="99059" bIns="49516"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59" tIns="49516" rIns="99059" bIns="49516"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59" tIns="49516" rIns="99059" bIns="49516"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en-US" altLang="ja-JP"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65" name="Google Shape;65;p2: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2</a:t>
            </a:fld>
            <a:endParaRPr sz="13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73577" y="4686499"/>
            <a:ext cx="5388600" cy="4439700"/>
          </a:xfrm>
          <a:prstGeom prst="rect">
            <a:avLst/>
          </a:prstGeom>
          <a:noFill/>
          <a:ln>
            <a:noFill/>
          </a:ln>
        </p:spPr>
        <p:txBody>
          <a:bodyPr spcFirstLastPara="1" wrap="square" lIns="90600" tIns="45300" rIns="90600" bIns="45300" anchor="t" anchorCtr="0">
            <a:noAutofit/>
          </a:bodyPr>
          <a:lstStyle/>
          <a:p>
            <a:pPr marL="0" lvl="0" indent="0" algn="l" rtl="0">
              <a:lnSpc>
                <a:spcPct val="100000"/>
              </a:lnSpc>
              <a:spcBef>
                <a:spcPts val="0"/>
              </a:spcBef>
              <a:spcAft>
                <a:spcPts val="0"/>
              </a:spcAft>
              <a:buSzPts val="1400"/>
              <a:buNone/>
            </a:pPr>
            <a:endParaRPr sz="900" dirty="0"/>
          </a:p>
        </p:txBody>
      </p:sp>
      <p:sp>
        <p:nvSpPr>
          <p:cNvPr id="40" name="Google Shape;40;p1:notes"/>
          <p:cNvSpPr txBox="1">
            <a:spLocks noGrp="1"/>
          </p:cNvSpPr>
          <p:nvPr>
            <p:ph type="sldNum" idx="12"/>
          </p:nvPr>
        </p:nvSpPr>
        <p:spPr>
          <a:xfrm>
            <a:off x="3815375" y="9371288"/>
            <a:ext cx="2918700" cy="493200"/>
          </a:xfrm>
          <a:prstGeom prst="rect">
            <a:avLst/>
          </a:prstGeom>
          <a:noFill/>
          <a:ln>
            <a:noFill/>
          </a:ln>
        </p:spPr>
        <p:txBody>
          <a:bodyPr spcFirstLastPara="1" wrap="square" lIns="90600" tIns="45300" rIns="90600" bIns="45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ja-JP"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651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82550" y="741363"/>
            <a:ext cx="6570663" cy="36972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73577" y="4686499"/>
            <a:ext cx="5388600" cy="4439700"/>
          </a:xfrm>
          <a:prstGeom prst="rect">
            <a:avLst/>
          </a:prstGeom>
          <a:noFill/>
          <a:ln>
            <a:noFill/>
          </a:ln>
        </p:spPr>
        <p:txBody>
          <a:bodyPr spcFirstLastPara="1" wrap="square" lIns="90600" tIns="45300" rIns="90600" bIns="45300" anchor="t" anchorCtr="0">
            <a:noAutofit/>
          </a:bodyPr>
          <a:lstStyle/>
          <a:p>
            <a:pPr marL="0" lvl="0" indent="0" algn="l" rtl="0">
              <a:lnSpc>
                <a:spcPct val="100000"/>
              </a:lnSpc>
              <a:spcBef>
                <a:spcPts val="0"/>
              </a:spcBef>
              <a:spcAft>
                <a:spcPts val="0"/>
              </a:spcAft>
              <a:buSzPts val="1400"/>
              <a:buNone/>
            </a:pPr>
            <a:endParaRPr sz="900" dirty="0"/>
          </a:p>
        </p:txBody>
      </p:sp>
      <p:sp>
        <p:nvSpPr>
          <p:cNvPr id="40" name="Google Shape;40;p1:notes"/>
          <p:cNvSpPr txBox="1">
            <a:spLocks noGrp="1"/>
          </p:cNvSpPr>
          <p:nvPr>
            <p:ph type="sldNum" idx="12"/>
          </p:nvPr>
        </p:nvSpPr>
        <p:spPr>
          <a:xfrm>
            <a:off x="3815375" y="9371288"/>
            <a:ext cx="2918700" cy="493200"/>
          </a:xfrm>
          <a:prstGeom prst="rect">
            <a:avLst/>
          </a:prstGeom>
          <a:noFill/>
          <a:ln>
            <a:noFill/>
          </a:ln>
        </p:spPr>
        <p:txBody>
          <a:bodyPr spcFirstLastPara="1" wrap="square" lIns="90600" tIns="45300" rIns="90600" bIns="453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ja-JP"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12345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3: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228" name="Google Shape;228;p13: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16</a:t>
            </a:fld>
            <a:endParaRPr sz="13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247" name="Google Shape;247;p14: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17</a:t>
            </a:fld>
            <a:endParaRPr sz="13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710407" y="4925407"/>
            <a:ext cx="5683250" cy="4029879"/>
          </a:xfrm>
          <a:prstGeom prst="rect">
            <a:avLst/>
          </a:prstGeom>
        </p:spPr>
        <p:txBody>
          <a:bodyPr spcFirstLastPara="1" wrap="square" lIns="99059" tIns="49516" rIns="99059" bIns="49516" anchor="t" anchorCtr="0">
            <a:noAutofit/>
          </a:bodyPr>
          <a:lstStyle/>
          <a:p>
            <a:pPr marL="0" indent="0"/>
            <a:endParaRPr/>
          </a:p>
        </p:txBody>
      </p:sp>
      <p:sp>
        <p:nvSpPr>
          <p:cNvPr id="262" name="Google Shape;262;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85" name="Google Shape;85;p3: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3</a:t>
            </a:fld>
            <a:endParaRPr sz="13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108" name="Google Shape;108;p4: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4</a:t>
            </a:fld>
            <a:endParaRPr sz="13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119" name="Google Shape;119;p5: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5</a:t>
            </a:fld>
            <a:endParaRPr sz="13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135" name="Google Shape;135;p6: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6</a:t>
            </a:fld>
            <a:endParaRPr sz="13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152" name="Google Shape;152;p7: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7</a:t>
            </a:fld>
            <a:endParaRPr sz="13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184" name="Google Shape;184;p8: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8</a:t>
            </a:fld>
            <a:endParaRPr sz="13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endParaRPr sz="1000"/>
          </a:p>
        </p:txBody>
      </p:sp>
      <p:sp>
        <p:nvSpPr>
          <p:cNvPr id="203" name="Google Shape;203;p10: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9</a:t>
            </a:fld>
            <a:endParaRPr sz="13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87325" y="830263"/>
            <a:ext cx="7351713" cy="4137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97745" y="5245462"/>
            <a:ext cx="5581941" cy="4969227"/>
          </a:xfrm>
          <a:prstGeom prst="rect">
            <a:avLst/>
          </a:prstGeom>
          <a:noFill/>
          <a:ln>
            <a:noFill/>
          </a:ln>
        </p:spPr>
        <p:txBody>
          <a:bodyPr spcFirstLastPara="1" wrap="square" lIns="98165" tIns="49083" rIns="98165" bIns="49083" anchor="t" anchorCtr="0">
            <a:noAutofit/>
          </a:bodyPr>
          <a:lstStyle/>
          <a:p>
            <a:pPr marL="0" indent="0">
              <a:buClr>
                <a:schemeClr val="dk1"/>
              </a:buClr>
            </a:pPr>
            <a:endParaRPr sz="1000" dirty="0"/>
          </a:p>
        </p:txBody>
      </p:sp>
      <p:sp>
        <p:nvSpPr>
          <p:cNvPr id="212" name="Google Shape;212;p11:notes"/>
          <p:cNvSpPr txBox="1">
            <a:spLocks noGrp="1"/>
          </p:cNvSpPr>
          <p:nvPr>
            <p:ph type="sldNum" idx="12"/>
          </p:nvPr>
        </p:nvSpPr>
        <p:spPr>
          <a:xfrm>
            <a:off x="3952270" y="10489010"/>
            <a:ext cx="3023422" cy="552024"/>
          </a:xfrm>
          <a:prstGeom prst="rect">
            <a:avLst/>
          </a:prstGeom>
          <a:noFill/>
          <a:ln>
            <a:noFill/>
          </a:ln>
        </p:spPr>
        <p:txBody>
          <a:bodyPr spcFirstLastPara="1" wrap="square" lIns="98165" tIns="49083" rIns="98165" bIns="49083" anchor="b" anchorCtr="0">
            <a:noAutofit/>
          </a:bodyPr>
          <a:lstStyle/>
          <a:p>
            <a:pPr algn="r">
              <a:buSzPts val="1200"/>
            </a:pPr>
            <a:fld id="{00000000-1234-1234-1234-123412341234}" type="slidenum">
              <a:rPr lang="en-US" altLang="ja-JP" sz="1300">
                <a:latin typeface="Calibri"/>
                <a:ea typeface="Calibri"/>
                <a:cs typeface="Calibri"/>
                <a:sym typeface="Calibri"/>
              </a:rPr>
              <a:pPr algn="r">
                <a:buSzPts val="1200"/>
              </a:pPr>
              <a:t>10</a:t>
            </a:fld>
            <a:endParaRPr sz="13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 スライド">
  <p:cSld name="1_タイトル スライド">
    <p:spTree>
      <p:nvGrpSpPr>
        <p:cNvPr id="1" name="Shape 14"/>
        <p:cNvGrpSpPr/>
        <p:nvPr/>
      </p:nvGrpSpPr>
      <p:grpSpPr>
        <a:xfrm>
          <a:off x="0" y="0"/>
          <a:ext cx="0" cy="0"/>
          <a:chOff x="0" y="0"/>
          <a:chExt cx="0" cy="0"/>
        </a:xfrm>
      </p:grpSpPr>
      <p:sp>
        <p:nvSpPr>
          <p:cNvPr id="15" name="Google Shape;15;p17"/>
          <p:cNvSpPr txBox="1">
            <a:spLocks noGrp="1"/>
          </p:cNvSpPr>
          <p:nvPr>
            <p:ph type="title"/>
          </p:nvPr>
        </p:nvSpPr>
        <p:spPr>
          <a:xfrm>
            <a:off x="838200" y="2764027"/>
            <a:ext cx="10515600" cy="585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MS Minch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cxnSp>
        <p:nvCxnSpPr>
          <p:cNvPr id="18" name="Google Shape;18;p17"/>
          <p:cNvCxnSpPr/>
          <p:nvPr/>
        </p:nvCxnSpPr>
        <p:spPr>
          <a:xfrm>
            <a:off x="171904" y="3429000"/>
            <a:ext cx="11805659" cy="0"/>
          </a:xfrm>
          <a:prstGeom prst="straightConnector1">
            <a:avLst/>
          </a:prstGeom>
          <a:noFill/>
          <a:ln w="76200" cap="flat" cmpd="sng">
            <a:solidFill>
              <a:schemeClr val="accent1"/>
            </a:solidFill>
            <a:prstDash val="solid"/>
            <a:miter lim="800000"/>
            <a:headEnd type="none" w="sm" len="sm"/>
            <a:tailEnd type="none" w="sm" len="sm"/>
          </a:ln>
        </p:spPr>
      </p:cxnSp>
      <p:sp>
        <p:nvSpPr>
          <p:cNvPr id="19" name="Google Shape;19;p17"/>
          <p:cNvSpPr txBox="1">
            <a:spLocks noGrp="1"/>
          </p:cNvSpPr>
          <p:nvPr>
            <p:ph type="body" idx="1"/>
          </p:nvPr>
        </p:nvSpPr>
        <p:spPr>
          <a:xfrm>
            <a:off x="171904" y="98044"/>
            <a:ext cx="5387010" cy="5123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body" idx="2"/>
          </p:nvPr>
        </p:nvSpPr>
        <p:spPr>
          <a:xfrm>
            <a:off x="3402495" y="3888166"/>
            <a:ext cx="5387010" cy="5123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図 2">
            <a:extLst>
              <a:ext uri="{FF2B5EF4-FFF2-40B4-BE49-F238E27FC236}">
                <a16:creationId xmlns:a16="http://schemas.microsoft.com/office/drawing/2014/main" id="{E1254C1B-AF70-F66B-8253-E6362DDF0D74}"/>
              </a:ext>
            </a:extLst>
          </p:cNvPr>
          <p:cNvPicPr>
            <a:picLocks noChangeAspect="1"/>
          </p:cNvPicPr>
          <p:nvPr userDrawn="1"/>
        </p:nvPicPr>
        <p:blipFill>
          <a:blip r:embed="rId2"/>
          <a:stretch>
            <a:fillRect/>
          </a:stretch>
        </p:blipFill>
        <p:spPr>
          <a:xfrm>
            <a:off x="9559717" y="98043"/>
            <a:ext cx="2535583" cy="647383"/>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4559377-573A-FC75-ABAD-B49D2AC1CDE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C19B1BF5-9250-A714-B68E-D449B188B5E4}"/>
              </a:ext>
            </a:extLst>
          </p:cNvPr>
          <p:cNvSpPr>
            <a:spLocks noGrp="1"/>
          </p:cNvSpPr>
          <p:nvPr>
            <p:ph type="sldNum" sz="quarter" idx="12"/>
          </p:nvPr>
        </p:nvSpPr>
        <p:spPr/>
        <p:txBody>
          <a:bodyPr/>
          <a:lstStyle/>
          <a:p>
            <a:fld id="{B168893F-8A3B-4EEB-996D-E26C08B72684}" type="slidenum">
              <a:rPr kumimoji="1" lang="ja-JP" altLang="en-US" smtClean="0"/>
              <a:t>‹#›</a:t>
            </a:fld>
            <a:endParaRPr kumimoji="1" lang="ja-JP" altLang="en-US"/>
          </a:p>
        </p:txBody>
      </p:sp>
      <p:pic>
        <p:nvPicPr>
          <p:cNvPr id="4" name="図 3" descr="ロゴ&#10;&#10;自動的に生成された説明">
            <a:extLst>
              <a:ext uri="{FF2B5EF4-FFF2-40B4-BE49-F238E27FC236}">
                <a16:creationId xmlns:a16="http://schemas.microsoft.com/office/drawing/2014/main" id="{F5C56D14-C0A9-FB1E-A472-759FF1E70A72}"/>
              </a:ext>
            </a:extLst>
          </p:cNvPr>
          <p:cNvPicPr>
            <a:picLocks noChangeAspect="1"/>
          </p:cNvPicPr>
          <p:nvPr userDrawn="1"/>
        </p:nvPicPr>
        <p:blipFill>
          <a:blip r:embed="rId2">
            <a:extLst>
              <a:ext uri="{28A0092B-C50C-407E-A947-70E740481C1C}">
                <a14:useLocalDpi xmlns:a14="http://schemas.microsoft.com/office/drawing/2010/main" val="0"/>
              </a:ext>
            </a:extLst>
          </a:blip>
          <a:srcRect l="13362" t="17940" r="13906" b="20418"/>
          <a:stretch/>
        </p:blipFill>
        <p:spPr>
          <a:xfrm>
            <a:off x="9821102" y="44659"/>
            <a:ext cx="2299876" cy="585460"/>
          </a:xfrm>
          <a:prstGeom prst="rect">
            <a:avLst/>
          </a:prstGeom>
        </p:spPr>
      </p:pic>
      <p:cxnSp>
        <p:nvCxnSpPr>
          <p:cNvPr id="9" name="Straight Connector 21">
            <a:extLst>
              <a:ext uri="{FF2B5EF4-FFF2-40B4-BE49-F238E27FC236}">
                <a16:creationId xmlns:a16="http://schemas.microsoft.com/office/drawing/2014/main" id="{6E29B5A3-AE27-F4D6-1D87-C86F8441316E}"/>
              </a:ext>
            </a:extLst>
          </p:cNvPr>
          <p:cNvCxnSpPr>
            <a:cxnSpLocks/>
          </p:cNvCxnSpPr>
          <p:nvPr userDrawn="1"/>
        </p:nvCxnSpPr>
        <p:spPr>
          <a:xfrm>
            <a:off x="171904" y="687875"/>
            <a:ext cx="1180565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A1D2D018-381F-E151-03DF-1641DD6BF62D}"/>
              </a:ext>
            </a:extLst>
          </p:cNvPr>
          <p:cNvSpPr>
            <a:spLocks noGrp="1"/>
          </p:cNvSpPr>
          <p:nvPr>
            <p:ph type="title"/>
          </p:nvPr>
        </p:nvSpPr>
        <p:spPr>
          <a:xfrm>
            <a:off x="171904" y="44659"/>
            <a:ext cx="10515600" cy="585460"/>
          </a:xfrm>
        </p:spPr>
        <p:txBody>
          <a:bodyPr>
            <a:normAutofit/>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263248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タイトルとコンテンツ" type="obj">
  <p:cSld name="OBJECT">
    <p:spTree>
      <p:nvGrpSpPr>
        <p:cNvPr id="1" name="Shape 21"/>
        <p:cNvGrpSpPr/>
        <p:nvPr/>
      </p:nvGrpSpPr>
      <p:grpSpPr>
        <a:xfrm>
          <a:off x="0" y="0"/>
          <a:ext cx="0" cy="0"/>
          <a:chOff x="0" y="0"/>
          <a:chExt cx="0" cy="0"/>
        </a:xfrm>
      </p:grpSpPr>
      <p:pic>
        <p:nvPicPr>
          <p:cNvPr id="3" name="図 2">
            <a:extLst>
              <a:ext uri="{FF2B5EF4-FFF2-40B4-BE49-F238E27FC236}">
                <a16:creationId xmlns:a16="http://schemas.microsoft.com/office/drawing/2014/main" id="{08189428-05B4-6766-772E-C6AB089C2B00}"/>
              </a:ext>
            </a:extLst>
          </p:cNvPr>
          <p:cNvPicPr>
            <a:picLocks noChangeAspect="1"/>
          </p:cNvPicPr>
          <p:nvPr userDrawn="1"/>
        </p:nvPicPr>
        <p:blipFill>
          <a:blip r:embed="rId2"/>
          <a:stretch>
            <a:fillRect/>
          </a:stretch>
        </p:blipFill>
        <p:spPr>
          <a:xfrm>
            <a:off x="9600751" y="66015"/>
            <a:ext cx="2439296" cy="622799"/>
          </a:xfrm>
          <a:prstGeom prst="rect">
            <a:avLst/>
          </a:prstGeom>
        </p:spPr>
      </p:pic>
      <p:sp>
        <p:nvSpPr>
          <p:cNvPr id="22" name="Google Shape;22;p18"/>
          <p:cNvSpPr txBox="1">
            <a:spLocks noGrp="1"/>
          </p:cNvSpPr>
          <p:nvPr>
            <p:ph type="title"/>
          </p:nvPr>
        </p:nvSpPr>
        <p:spPr>
          <a:xfrm>
            <a:off x="171904" y="44659"/>
            <a:ext cx="10515600" cy="585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MS Minch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cxnSp>
        <p:nvCxnSpPr>
          <p:cNvPr id="26" name="Google Shape;26;p18"/>
          <p:cNvCxnSpPr/>
          <p:nvPr/>
        </p:nvCxnSpPr>
        <p:spPr>
          <a:xfrm>
            <a:off x="171904" y="747510"/>
            <a:ext cx="11805659" cy="0"/>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白紙" type="title">
  <p:cSld name="TITLE">
    <p:spTree>
      <p:nvGrpSpPr>
        <p:cNvPr id="1" name="Shape 27"/>
        <p:cNvGrpSpPr/>
        <p:nvPr/>
      </p:nvGrpSpPr>
      <p:grpSpPr>
        <a:xfrm>
          <a:off x="0" y="0"/>
          <a:ext cx="0" cy="0"/>
          <a:chOff x="0" y="0"/>
          <a:chExt cx="0" cy="0"/>
        </a:xfrm>
      </p:grpSpPr>
      <p:sp>
        <p:nvSpPr>
          <p:cNvPr id="28" name="Google Shape;28;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S Minch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19"/>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pic>
        <p:nvPicPr>
          <p:cNvPr id="33" name="Google Shape;33;p19" descr="図形&#10;&#10;中程度の精度で自動的に生成された説明"/>
          <p:cNvPicPr preferRelativeResize="0"/>
          <p:nvPr/>
        </p:nvPicPr>
        <p:blipFill rotWithShape="1">
          <a:blip r:embed="rId2">
            <a:alphaModFix/>
          </a:blip>
          <a:srcRect/>
          <a:stretch/>
        </p:blipFill>
        <p:spPr>
          <a:xfrm>
            <a:off x="9754787" y="24970"/>
            <a:ext cx="2426580" cy="585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タイトル　スライド">
  <p:cSld name="2_タイトル　スライド">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838200" y="2764027"/>
            <a:ext cx="10515600" cy="585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MS Minch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cxnSp>
        <p:nvCxnSpPr>
          <p:cNvPr id="37" name="Google Shape;37;p20"/>
          <p:cNvCxnSpPr/>
          <p:nvPr/>
        </p:nvCxnSpPr>
        <p:spPr>
          <a:xfrm>
            <a:off x="171904" y="3429000"/>
            <a:ext cx="11805659" cy="0"/>
          </a:xfrm>
          <a:prstGeom prst="straightConnector1">
            <a:avLst/>
          </a:prstGeom>
          <a:noFill/>
          <a:ln w="76200" cap="flat" cmpd="sng">
            <a:solidFill>
              <a:schemeClr val="accent1"/>
            </a:solidFill>
            <a:prstDash val="solid"/>
            <a:miter lim="800000"/>
            <a:headEnd type="none" w="sm" len="sm"/>
            <a:tailEnd type="none" w="sm" len="sm"/>
          </a:ln>
        </p:spPr>
      </p:cxnSp>
      <p:sp>
        <p:nvSpPr>
          <p:cNvPr id="38" name="Google Shape;38;p20"/>
          <p:cNvSpPr txBox="1">
            <a:spLocks noGrp="1"/>
          </p:cNvSpPr>
          <p:nvPr>
            <p:ph type="body" idx="1"/>
          </p:nvPr>
        </p:nvSpPr>
        <p:spPr>
          <a:xfrm>
            <a:off x="171904" y="98044"/>
            <a:ext cx="5387010" cy="5123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3402495" y="3888166"/>
            <a:ext cx="5387010" cy="5123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20" descr="図形&#10;&#10;中程度の精度で自動的に生成された説明"/>
          <p:cNvPicPr preferRelativeResize="0"/>
          <p:nvPr/>
        </p:nvPicPr>
        <p:blipFill rotWithShape="1">
          <a:blip r:embed="rId2">
            <a:alphaModFix/>
          </a:blip>
          <a:srcRect/>
          <a:stretch/>
        </p:blipFill>
        <p:spPr>
          <a:xfrm>
            <a:off x="9754787" y="6038530"/>
            <a:ext cx="2426580" cy="5854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タイトルとコンテンツ">
  <p:cSld name="2_タイトルとコンテンツ">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171904" y="44659"/>
            <a:ext cx="10515600" cy="5854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MS Minch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pic>
        <p:nvPicPr>
          <p:cNvPr id="45" name="Google Shape;45;p21" descr="図形&#10;&#10;中程度の精度で自動的に生成された説明"/>
          <p:cNvPicPr preferRelativeResize="0"/>
          <p:nvPr/>
        </p:nvPicPr>
        <p:blipFill rotWithShape="1">
          <a:blip r:embed="rId2">
            <a:alphaModFix/>
          </a:blip>
          <a:srcRect/>
          <a:stretch/>
        </p:blipFill>
        <p:spPr>
          <a:xfrm>
            <a:off x="9754787" y="6038530"/>
            <a:ext cx="2426580" cy="585460"/>
          </a:xfrm>
          <a:prstGeom prst="rect">
            <a:avLst/>
          </a:prstGeom>
          <a:noFill/>
          <a:ln>
            <a:noFill/>
          </a:ln>
        </p:spPr>
      </p:pic>
      <p:cxnSp>
        <p:nvCxnSpPr>
          <p:cNvPr id="46" name="Google Shape;46;p21"/>
          <p:cNvCxnSpPr/>
          <p:nvPr/>
        </p:nvCxnSpPr>
        <p:spPr>
          <a:xfrm>
            <a:off x="171904" y="687875"/>
            <a:ext cx="11805659" cy="0"/>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2">
  <p:cSld name="白紙2">
    <p:spTree>
      <p:nvGrpSpPr>
        <p:cNvPr id="1" name="Shape 47"/>
        <p:cNvGrpSpPr/>
        <p:nvPr/>
      </p:nvGrpSpPr>
      <p:grpSpPr>
        <a:xfrm>
          <a:off x="0" y="0"/>
          <a:ext cx="0" cy="0"/>
          <a:chOff x="0" y="0"/>
          <a:chExt cx="0" cy="0"/>
        </a:xfrm>
      </p:grpSpPr>
      <p:sp>
        <p:nvSpPr>
          <p:cNvPr id="48" name="Google Shape;48;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S Minch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22"/>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ja-JP"/>
              <a:t>‹#›</a:t>
            </a:fld>
            <a:endParaRPr/>
          </a:p>
        </p:txBody>
      </p:sp>
      <p:pic>
        <p:nvPicPr>
          <p:cNvPr id="53" name="Google Shape;53;p22" descr="図形&#10;&#10;中程度の精度で自動的に生成された説明"/>
          <p:cNvPicPr preferRelativeResize="0"/>
          <p:nvPr/>
        </p:nvPicPr>
        <p:blipFill rotWithShape="1">
          <a:blip r:embed="rId2">
            <a:alphaModFix/>
          </a:blip>
          <a:srcRect/>
          <a:stretch/>
        </p:blipFill>
        <p:spPr>
          <a:xfrm>
            <a:off x="9754787" y="6038530"/>
            <a:ext cx="2426580" cy="5854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2D018-381F-E151-03DF-1641DD6BF62D}"/>
              </a:ext>
            </a:extLst>
          </p:cNvPr>
          <p:cNvSpPr>
            <a:spLocks noGrp="1"/>
          </p:cNvSpPr>
          <p:nvPr>
            <p:ph type="title"/>
          </p:nvPr>
        </p:nvSpPr>
        <p:spPr>
          <a:xfrm>
            <a:off x="734683" y="2700880"/>
            <a:ext cx="10515600" cy="585460"/>
          </a:xfrm>
        </p:spPr>
        <p:txBody>
          <a:bodyPr>
            <a:normAutofit/>
          </a:bodyPr>
          <a:lstStyle>
            <a:lvl1pPr algn="ctr">
              <a:defRPr sz="3600"/>
            </a:lvl1pPr>
          </a:lstStyle>
          <a:p>
            <a:r>
              <a:rPr kumimoji="1" lang="ja-JP" altLang="en-US" dirty="0"/>
              <a:t>マスター タイトルの書式設定</a:t>
            </a:r>
          </a:p>
        </p:txBody>
      </p:sp>
      <p:sp>
        <p:nvSpPr>
          <p:cNvPr id="6" name="スライド番号プレースホルダー 5">
            <a:extLst>
              <a:ext uri="{FF2B5EF4-FFF2-40B4-BE49-F238E27FC236}">
                <a16:creationId xmlns:a16="http://schemas.microsoft.com/office/drawing/2014/main" id="{C19B1BF5-9250-A714-B68E-D449B188B5E4}"/>
              </a:ext>
            </a:extLst>
          </p:cNvPr>
          <p:cNvSpPr>
            <a:spLocks noGrp="1"/>
          </p:cNvSpPr>
          <p:nvPr>
            <p:ph type="sldNum" sz="quarter" idx="12"/>
          </p:nvPr>
        </p:nvSpPr>
        <p:spPr/>
        <p:txBody>
          <a:bodyPr/>
          <a:lstStyle/>
          <a:p>
            <a:fld id="{B168893F-8A3B-4EEB-996D-E26C08B72684}" type="slidenum">
              <a:rPr kumimoji="1" lang="ja-JP" altLang="en-US" smtClean="0"/>
              <a:t>‹#›</a:t>
            </a:fld>
            <a:endParaRPr kumimoji="1" lang="ja-JP" altLang="en-US"/>
          </a:p>
        </p:txBody>
      </p:sp>
      <p:cxnSp>
        <p:nvCxnSpPr>
          <p:cNvPr id="9" name="Straight Connector 21">
            <a:extLst>
              <a:ext uri="{FF2B5EF4-FFF2-40B4-BE49-F238E27FC236}">
                <a16:creationId xmlns:a16="http://schemas.microsoft.com/office/drawing/2014/main" id="{6E29B5A3-AE27-F4D6-1D87-C86F8441316E}"/>
              </a:ext>
            </a:extLst>
          </p:cNvPr>
          <p:cNvCxnSpPr>
            <a:cxnSpLocks/>
          </p:cNvCxnSpPr>
          <p:nvPr userDrawn="1"/>
        </p:nvCxnSpPr>
        <p:spPr>
          <a:xfrm>
            <a:off x="171904" y="3429000"/>
            <a:ext cx="1180565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テキスト プレースホルダー 10">
            <a:extLst>
              <a:ext uri="{FF2B5EF4-FFF2-40B4-BE49-F238E27FC236}">
                <a16:creationId xmlns:a16="http://schemas.microsoft.com/office/drawing/2014/main" id="{A3FD7FB2-7F6D-8C35-8364-F192E4431973}"/>
              </a:ext>
            </a:extLst>
          </p:cNvPr>
          <p:cNvSpPr>
            <a:spLocks noGrp="1"/>
          </p:cNvSpPr>
          <p:nvPr>
            <p:ph type="body" sz="quarter" idx="13"/>
          </p:nvPr>
        </p:nvSpPr>
        <p:spPr>
          <a:xfrm>
            <a:off x="6969519" y="1985522"/>
            <a:ext cx="5387010" cy="512386"/>
          </a:xfrm>
        </p:spPr>
        <p:txBody>
          <a:bodyPr>
            <a:normAutofit/>
          </a:bodyPr>
          <a:lstStyle>
            <a:lvl1pPr marL="0" indent="0">
              <a:buNone/>
              <a:defRPr sz="2400"/>
            </a:lvl1pPr>
          </a:lstStyle>
          <a:p>
            <a:pPr lvl="0"/>
            <a:r>
              <a:rPr kumimoji="1" lang="ja-JP" altLang="en-US" dirty="0"/>
              <a:t>マスター テキストの書式設定</a:t>
            </a:r>
          </a:p>
        </p:txBody>
      </p:sp>
      <p:sp>
        <p:nvSpPr>
          <p:cNvPr id="12" name="テキスト プレースホルダー 10">
            <a:extLst>
              <a:ext uri="{FF2B5EF4-FFF2-40B4-BE49-F238E27FC236}">
                <a16:creationId xmlns:a16="http://schemas.microsoft.com/office/drawing/2014/main" id="{F03AA7EB-DB0B-46DF-2FA7-9797136CF6EC}"/>
              </a:ext>
            </a:extLst>
          </p:cNvPr>
          <p:cNvSpPr>
            <a:spLocks noGrp="1"/>
          </p:cNvSpPr>
          <p:nvPr>
            <p:ph type="body" sz="quarter" idx="14"/>
          </p:nvPr>
        </p:nvSpPr>
        <p:spPr>
          <a:xfrm>
            <a:off x="3402495" y="3888166"/>
            <a:ext cx="5387010" cy="512386"/>
          </a:xfrm>
        </p:spPr>
        <p:txBody>
          <a:bodyPr>
            <a:normAutofit/>
          </a:bodyPr>
          <a:lstStyle>
            <a:lvl1pPr marL="0" indent="0" algn="ctr">
              <a:buNone/>
              <a:defRPr sz="2400"/>
            </a:lvl1pPr>
          </a:lstStyle>
          <a:p>
            <a:pPr lvl="0"/>
            <a:r>
              <a:rPr kumimoji="1" lang="ja-JP" altLang="en-US" dirty="0"/>
              <a:t>マスター テキストの書式設定</a:t>
            </a:r>
          </a:p>
        </p:txBody>
      </p:sp>
      <p:pic>
        <p:nvPicPr>
          <p:cNvPr id="4" name="図 3" descr="ロゴ, 会社名&#10;&#10;自動的に生成された説明">
            <a:extLst>
              <a:ext uri="{FF2B5EF4-FFF2-40B4-BE49-F238E27FC236}">
                <a16:creationId xmlns:a16="http://schemas.microsoft.com/office/drawing/2014/main" id="{7E2F329E-14C3-9D9E-6E44-77D6779687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t="33837" r="13113" b="33082"/>
          <a:stretch/>
        </p:blipFill>
        <p:spPr>
          <a:xfrm>
            <a:off x="171904" y="133185"/>
            <a:ext cx="3873885" cy="985646"/>
          </a:xfrm>
          <a:prstGeom prst="rect">
            <a:avLst/>
          </a:prstGeom>
        </p:spPr>
      </p:pic>
    </p:spTree>
    <p:extLst>
      <p:ext uri="{BB962C8B-B14F-4D97-AF65-F5344CB8AC3E}">
        <p14:creationId xmlns:p14="http://schemas.microsoft.com/office/powerpoint/2010/main" val="18058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19B1BF5-9250-A714-B68E-D449B188B5E4}"/>
              </a:ext>
            </a:extLst>
          </p:cNvPr>
          <p:cNvSpPr>
            <a:spLocks noGrp="1"/>
          </p:cNvSpPr>
          <p:nvPr>
            <p:ph type="sldNum" sz="quarter" idx="12"/>
          </p:nvPr>
        </p:nvSpPr>
        <p:spPr>
          <a:xfrm>
            <a:off x="6819899" y="148158"/>
            <a:ext cx="2743200" cy="365125"/>
          </a:xfrm>
        </p:spPr>
        <p:txBody>
          <a:bodyPr/>
          <a:lstStyle/>
          <a:p>
            <a:fld id="{B168893F-8A3B-4EEB-996D-E26C08B72684}" type="slidenum">
              <a:rPr kumimoji="1" lang="ja-JP" altLang="en-US" smtClean="0"/>
              <a:t>‹#›</a:t>
            </a:fld>
            <a:endParaRPr kumimoji="1" lang="ja-JP" altLang="en-US"/>
          </a:p>
        </p:txBody>
      </p:sp>
      <p:cxnSp>
        <p:nvCxnSpPr>
          <p:cNvPr id="9" name="Straight Connector 21">
            <a:extLst>
              <a:ext uri="{FF2B5EF4-FFF2-40B4-BE49-F238E27FC236}">
                <a16:creationId xmlns:a16="http://schemas.microsoft.com/office/drawing/2014/main" id="{6E29B5A3-AE27-F4D6-1D87-C86F8441316E}"/>
              </a:ext>
            </a:extLst>
          </p:cNvPr>
          <p:cNvCxnSpPr>
            <a:cxnSpLocks/>
          </p:cNvCxnSpPr>
          <p:nvPr userDrawn="1"/>
        </p:nvCxnSpPr>
        <p:spPr>
          <a:xfrm>
            <a:off x="180530" y="705127"/>
            <a:ext cx="118056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図 6" descr="ロゴ, 会社名&#10;&#10;自動的に生成された説明">
            <a:extLst>
              <a:ext uri="{FF2B5EF4-FFF2-40B4-BE49-F238E27FC236}">
                <a16:creationId xmlns:a16="http://schemas.microsoft.com/office/drawing/2014/main" id="{22F602CA-F1ED-5C92-9F73-6A9616F77E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t="33837" r="13113" b="33082"/>
          <a:stretch/>
        </p:blipFill>
        <p:spPr>
          <a:xfrm>
            <a:off x="9779479" y="60031"/>
            <a:ext cx="2240617" cy="570088"/>
          </a:xfrm>
          <a:prstGeom prst="rect">
            <a:avLst/>
          </a:prstGeom>
        </p:spPr>
      </p:pic>
    </p:spTree>
    <p:extLst>
      <p:ext uri="{BB962C8B-B14F-4D97-AF65-F5344CB8AC3E}">
        <p14:creationId xmlns:p14="http://schemas.microsoft.com/office/powerpoint/2010/main" val="135707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2D018-381F-E151-03DF-1641DD6BF62D}"/>
              </a:ext>
            </a:extLst>
          </p:cNvPr>
          <p:cNvSpPr>
            <a:spLocks noGrp="1"/>
          </p:cNvSpPr>
          <p:nvPr>
            <p:ph type="title"/>
          </p:nvPr>
        </p:nvSpPr>
        <p:spPr>
          <a:xfrm>
            <a:off x="171904" y="44659"/>
            <a:ext cx="10515600" cy="585460"/>
          </a:xfrm>
        </p:spPr>
        <p:txBody>
          <a:bodyPr>
            <a:normAutofit/>
          </a:bodyPr>
          <a:lstStyle>
            <a:lvl1pPr>
              <a:defRPr sz="2800"/>
            </a:lvl1pPr>
          </a:lstStyle>
          <a:p>
            <a:r>
              <a:rPr kumimoji="1" lang="ja-JP" altLang="en-US"/>
              <a:t>マスター タイトルの書式設定</a:t>
            </a:r>
            <a:endParaRPr kumimoji="1" lang="ja-JP" altLang="en-US" dirty="0"/>
          </a:p>
        </p:txBody>
      </p:sp>
      <p:sp>
        <p:nvSpPr>
          <p:cNvPr id="6" name="スライド番号プレースホルダー 5">
            <a:extLst>
              <a:ext uri="{FF2B5EF4-FFF2-40B4-BE49-F238E27FC236}">
                <a16:creationId xmlns:a16="http://schemas.microsoft.com/office/drawing/2014/main" id="{C19B1BF5-9250-A714-B68E-D449B188B5E4}"/>
              </a:ext>
            </a:extLst>
          </p:cNvPr>
          <p:cNvSpPr>
            <a:spLocks noGrp="1"/>
          </p:cNvSpPr>
          <p:nvPr>
            <p:ph type="sldNum" sz="quarter" idx="12"/>
          </p:nvPr>
        </p:nvSpPr>
        <p:spPr/>
        <p:txBody>
          <a:bodyPr/>
          <a:lstStyle/>
          <a:p>
            <a:fld id="{B2D06995-D127-49BF-A5C3-F91325208670}" type="slidenum">
              <a:rPr kumimoji="1" lang="ja-JP" altLang="en-US" smtClean="0"/>
              <a:t>‹#›</a:t>
            </a:fld>
            <a:endParaRPr kumimoji="1" lang="ja-JP" altLang="en-US"/>
          </a:p>
        </p:txBody>
      </p:sp>
      <p:sp>
        <p:nvSpPr>
          <p:cNvPr id="4" name="コンテンツ プレースホルダー 2">
            <a:extLst>
              <a:ext uri="{FF2B5EF4-FFF2-40B4-BE49-F238E27FC236}">
                <a16:creationId xmlns:a16="http://schemas.microsoft.com/office/drawing/2014/main" id="{3A8CA6FD-62D4-2E02-FD24-92D65A6802D0}"/>
              </a:ext>
            </a:extLst>
          </p:cNvPr>
          <p:cNvSpPr>
            <a:spLocks noGrp="1"/>
          </p:cNvSpPr>
          <p:nvPr>
            <p:ph idx="1"/>
          </p:nvPr>
        </p:nvSpPr>
        <p:spPr>
          <a:xfrm>
            <a:off x="171904" y="836581"/>
            <a:ext cx="11805658" cy="5340382"/>
          </a:xfrm>
        </p:spPr>
        <p:txBody>
          <a:bodyPr/>
          <a:lstStyle>
            <a:lvl1pPr>
              <a:defRPr sz="2400"/>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74855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S Mincho"/>
              <a:buNone/>
              <a:defRPr sz="4400" b="0" i="0" u="none" strike="noStrike" cap="none">
                <a:solidFill>
                  <a:schemeClr val="dk1"/>
                </a:solidFill>
                <a:latin typeface="MS Mincho"/>
                <a:ea typeface="MS Mincho"/>
                <a:cs typeface="MS Mincho"/>
                <a:sym typeface="MS Minch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S Mincho"/>
                <a:ea typeface="MS Mincho"/>
                <a:cs typeface="MS Mincho"/>
                <a:sym typeface="MS Minch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S Mincho"/>
                <a:ea typeface="MS Mincho"/>
                <a:cs typeface="MS Mincho"/>
                <a:sym typeface="MS Minch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S Mincho"/>
                <a:ea typeface="MS Mincho"/>
                <a:cs typeface="MS Mincho"/>
                <a:sym typeface="MS Minch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Mincho"/>
                <a:ea typeface="MS Mincho"/>
                <a:cs typeface="MS Mincho"/>
                <a:sym typeface="MS Minch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S Mincho"/>
                <a:ea typeface="MS Mincho"/>
                <a:cs typeface="MS Mincho"/>
                <a:sym typeface="MS Minch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ltLang="ja-JP"/>
              <a:t>‹#›</a:t>
            </a:fld>
            <a:endParaRPr/>
          </a:p>
        </p:txBody>
      </p:sp>
      <p:sp>
        <p:nvSpPr>
          <p:cNvPr id="13" name="Google Shape;13;p16"/>
          <p:cNvSpPr/>
          <p:nvPr/>
        </p:nvSpPr>
        <p:spPr>
          <a:xfrm>
            <a:off x="3647661" y="6562448"/>
            <a:ext cx="4896678" cy="290395"/>
          </a:xfrm>
          <a:prstGeom prst="rect">
            <a:avLst/>
          </a:prstGeom>
          <a:noFill/>
          <a:ln>
            <a:noFill/>
          </a:ln>
        </p:spPr>
        <p:txBody>
          <a:bodyPr spcFirstLastPara="1" wrap="square" lIns="229725" tIns="0" rIns="0" bIns="0"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ja-JP" sz="800" b="0" i="0" u="none" strike="noStrike" cap="none">
                <a:solidFill>
                  <a:schemeClr val="dk1"/>
                </a:solidFill>
                <a:latin typeface="Arial"/>
                <a:ea typeface="Arial"/>
                <a:cs typeface="Arial"/>
                <a:sym typeface="Arial"/>
              </a:rPr>
              <a:t>AIA Confidential Ⓒ2024 Aichi International Arena, INC. All Rights Reserved.</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6D03DC-539E-55DD-DB04-89681CC1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B191858-BC57-D121-0AA2-431967B6F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57814D7F-C032-DC70-C0F1-ECE8B9BD26C4}"/>
              </a:ext>
            </a:extLst>
          </p:cNvPr>
          <p:cNvSpPr>
            <a:spLocks noGrp="1"/>
          </p:cNvSpPr>
          <p:nvPr>
            <p:ph type="sldNum" sz="quarter" idx="4"/>
          </p:nvPr>
        </p:nvSpPr>
        <p:spPr>
          <a:xfrm>
            <a:off x="9448799" y="648555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68893F-8A3B-4EEB-996D-E26C08B72684}"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37043F0C-FC9D-770F-F3CE-2A7CF3477EDF}"/>
              </a:ext>
            </a:extLst>
          </p:cNvPr>
          <p:cNvSpPr/>
          <p:nvPr userDrawn="1"/>
        </p:nvSpPr>
        <p:spPr>
          <a:xfrm>
            <a:off x="3647661" y="6562448"/>
            <a:ext cx="4896678" cy="290395"/>
          </a:xfrm>
          <a:prstGeom prst="rect">
            <a:avLst/>
          </a:prstGeom>
        </p:spPr>
        <p:txBody>
          <a:bodyPr lIns="229736" tIns="0" rIns="0" bIns="0" anchor="ctr" anchorCtr="0"/>
          <a:lstStyle/>
          <a:p>
            <a:pPr marL="0" marR="0" lvl="0" indent="0" algn="ctr" defTabSz="833643" rtl="0" eaLnBrk="1" fontAlgn="ctr"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eiryo UI"/>
                <a:cs typeface="Meiryo UI" panose="020B0604030504040204" pitchFamily="50" charset="-128"/>
              </a:rPr>
              <a:t>Ⓒ</a:t>
            </a:r>
            <a:r>
              <a:rPr kumimoji="1" lang="en-US" altLang="ja-JP" sz="800" b="0" i="0" u="none" strike="noStrike" kern="1200" cap="none" spc="0" normalizeH="0" baseline="0" noProof="0" dirty="0">
                <a:ln>
                  <a:noFill/>
                </a:ln>
                <a:solidFill>
                  <a:schemeClr val="tx1"/>
                </a:solidFill>
                <a:effectLst/>
                <a:uLnTx/>
                <a:uFillTx/>
                <a:latin typeface="Meiryo UI"/>
                <a:ea typeface="Meiryo UI"/>
                <a:cs typeface="Meiryo UI" panose="020B0604030504040204" pitchFamily="50" charset="-128"/>
              </a:rPr>
              <a:t>Aichi International Arena, INC. All Rights Reserved.</a:t>
            </a:r>
          </a:p>
        </p:txBody>
      </p:sp>
    </p:spTree>
    <p:extLst>
      <p:ext uri="{BB962C8B-B14F-4D97-AF65-F5344CB8AC3E}">
        <p14:creationId xmlns:p14="http://schemas.microsoft.com/office/powerpoint/2010/main" val="29262465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Noto Sans JP" panose="020B0200000000000000" pitchFamily="50" charset="-128"/>
          <a:ea typeface="Noto Sans JP" panose="020B02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Noto Sans JP" panose="020B0200000000000000" pitchFamily="50" charset="-128"/>
          <a:ea typeface="Noto Sans JP" panose="020B02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Noto Sans JP" panose="020B0200000000000000" pitchFamily="50" charset="-128"/>
          <a:ea typeface="Noto Sans JP" panose="020B02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Noto Sans JP" panose="020B0200000000000000" pitchFamily="50" charset="-128"/>
          <a:ea typeface="Noto Sans JP" panose="020B02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Noto Sans JP" panose="020B0200000000000000" pitchFamily="50" charset="-128"/>
          <a:ea typeface="Noto Sans JP" panose="020B02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Noto Sans JP" panose="020B0200000000000000" pitchFamily="50" charset="-128"/>
          <a:ea typeface="Noto Sans JP" panose="020B02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gi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56F2082-C7CD-7A92-68EE-5A0A2C7228AE}"/>
              </a:ext>
            </a:extLst>
          </p:cNvPr>
          <p:cNvSpPr>
            <a:spLocks noGrp="1"/>
          </p:cNvSpPr>
          <p:nvPr>
            <p:ph type="title"/>
          </p:nvPr>
        </p:nvSpPr>
        <p:spPr>
          <a:xfrm>
            <a:off x="838200" y="2592022"/>
            <a:ext cx="10515600" cy="585460"/>
          </a:xfrm>
        </p:spPr>
        <p:txBody>
          <a:bodyPr>
            <a:normAutofit fontScale="90000"/>
          </a:bodyPr>
          <a:lstStyle/>
          <a:p>
            <a:r>
              <a:rPr lang="ja-JP" altLang="ja-JP" dirty="0">
                <a:latin typeface="Noto Sans JP" panose="020B0200000000000000" pitchFamily="50" charset="-128"/>
                <a:ea typeface="Noto Sans JP" panose="020B0200000000000000" pitchFamily="50" charset="-128"/>
              </a:rPr>
              <a:t>株式会社愛知国際アリーナ</a:t>
            </a:r>
            <a:br>
              <a:rPr lang="ja-JP" altLang="ja-JP" dirty="0">
                <a:latin typeface="Noto Sans JP" panose="020B0200000000000000" pitchFamily="50" charset="-128"/>
                <a:ea typeface="Noto Sans JP" panose="020B0200000000000000" pitchFamily="50" charset="-128"/>
              </a:rPr>
            </a:br>
            <a:r>
              <a:rPr lang="ja-JP" altLang="ja-JP" dirty="0">
                <a:latin typeface="Noto Sans JP" panose="020B0200000000000000" pitchFamily="50" charset="-128"/>
                <a:ea typeface="Noto Sans JP" panose="020B0200000000000000" pitchFamily="50" charset="-128"/>
              </a:rPr>
              <a:t>組織・採用説明資料</a:t>
            </a:r>
            <a:endParaRPr lang="ja-JP" altLang="en-US" dirty="0">
              <a:latin typeface="Noto Sans JP" panose="020B0200000000000000" pitchFamily="50" charset="-128"/>
              <a:ea typeface="Noto Sans JP" panose="020B0200000000000000" pitchFamily="50" charset="-128"/>
            </a:endParaRPr>
          </a:p>
        </p:txBody>
      </p:sp>
      <p:sp>
        <p:nvSpPr>
          <p:cNvPr id="4" name="スライド番号プレースホルダー 3">
            <a:extLst>
              <a:ext uri="{FF2B5EF4-FFF2-40B4-BE49-F238E27FC236}">
                <a16:creationId xmlns:a16="http://schemas.microsoft.com/office/drawing/2014/main" id="{2F3879C1-D44C-39EC-EEBE-CB465B673110}"/>
              </a:ext>
            </a:extLst>
          </p:cNvPr>
          <p:cNvSpPr>
            <a:spLocks noGrp="1"/>
          </p:cNvSpPr>
          <p:nvPr>
            <p:ph type="sldNum" sz="quarter" idx="12"/>
          </p:nvPr>
        </p:nvSpPr>
        <p:spPr/>
        <p:txBody>
          <a:bodyPr/>
          <a:lstStyle/>
          <a:p>
            <a:fld id="{B168893F-8A3B-4EEB-996D-E26C08B72684}" type="slidenum">
              <a:rPr kumimoji="1" lang="ja-JP" altLang="en-US" smtClean="0"/>
              <a:t>1</a:t>
            </a:fld>
            <a:endParaRPr kumimoji="1" lang="ja-JP" altLang="en-US"/>
          </a:p>
        </p:txBody>
      </p:sp>
      <p:sp>
        <p:nvSpPr>
          <p:cNvPr id="7" name="テキスト プレースホルダー 6">
            <a:extLst>
              <a:ext uri="{FF2B5EF4-FFF2-40B4-BE49-F238E27FC236}">
                <a16:creationId xmlns:a16="http://schemas.microsoft.com/office/drawing/2014/main" id="{CCC18BB9-C4B6-9213-A838-D8B8D05982CB}"/>
              </a:ext>
            </a:extLst>
          </p:cNvPr>
          <p:cNvSpPr>
            <a:spLocks noGrp="1"/>
          </p:cNvSpPr>
          <p:nvPr>
            <p:ph type="body" sz="quarter" idx="14"/>
          </p:nvPr>
        </p:nvSpPr>
        <p:spPr>
          <a:xfrm>
            <a:off x="3402495" y="3528118"/>
            <a:ext cx="5387010" cy="512386"/>
          </a:xfrm>
        </p:spPr>
        <p:txBody>
          <a:bodyPr>
            <a:normAutofit lnSpcReduction="10000"/>
          </a:bodyPr>
          <a:lstStyle/>
          <a:p>
            <a:r>
              <a:rPr lang="en-US" altLang="ja-JP" dirty="0">
                <a:latin typeface="Noto Sans JP" panose="020B0200000000000000" pitchFamily="50" charset="-128"/>
                <a:ea typeface="Noto Sans JP" panose="020B0200000000000000" pitchFamily="50" charset="-128"/>
              </a:rPr>
              <a:t>2026</a:t>
            </a:r>
            <a:r>
              <a:rPr lang="ja-JP" altLang="en-US" dirty="0">
                <a:latin typeface="Noto Sans JP" panose="020B0200000000000000" pitchFamily="50" charset="-128"/>
                <a:ea typeface="Noto Sans JP" panose="020B0200000000000000" pitchFamily="50" charset="-128"/>
              </a:rPr>
              <a:t>年</a:t>
            </a:r>
            <a:r>
              <a:rPr lang="en-US" altLang="ja-JP" dirty="0">
                <a:latin typeface="Noto Sans JP" panose="020B0200000000000000" pitchFamily="50" charset="-128"/>
                <a:ea typeface="Noto Sans JP" panose="020B0200000000000000" pitchFamily="50" charset="-128"/>
              </a:rPr>
              <a:t>6</a:t>
            </a:r>
            <a:r>
              <a:rPr lang="ja-JP" altLang="en-US" dirty="0">
                <a:latin typeface="Noto Sans JP" panose="020B0200000000000000" pitchFamily="50" charset="-128"/>
                <a:ea typeface="Noto Sans JP" panose="020B0200000000000000" pitchFamily="50" charset="-128"/>
              </a:rPr>
              <a:t>月</a:t>
            </a:r>
            <a:r>
              <a:rPr lang="en-US" altLang="ja-JP" dirty="0">
                <a:latin typeface="Noto Sans JP" panose="020B0200000000000000" pitchFamily="50" charset="-128"/>
                <a:ea typeface="Noto Sans JP" panose="020B0200000000000000" pitchFamily="50" charset="-128"/>
              </a:rPr>
              <a:t>8</a:t>
            </a:r>
            <a:r>
              <a:rPr lang="ja-JP" altLang="en-US" dirty="0">
                <a:latin typeface="Noto Sans JP" panose="020B0200000000000000" pitchFamily="50" charset="-128"/>
                <a:ea typeface="Noto Sans JP" panose="020B0200000000000000" pitchFamily="50" charset="-128"/>
              </a:rPr>
              <a:t>日更新</a:t>
            </a:r>
          </a:p>
          <a:p>
            <a:endParaRPr lang="ja-JP" altLang="en-US" dirty="0"/>
          </a:p>
        </p:txBody>
      </p:sp>
    </p:spTree>
    <p:extLst>
      <p:ext uri="{BB962C8B-B14F-4D97-AF65-F5344CB8AC3E}">
        <p14:creationId xmlns:p14="http://schemas.microsoft.com/office/powerpoint/2010/main" val="302112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174173" y="210076"/>
            <a:ext cx="11809500" cy="3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ja-JP" sz="2800" b="1" dirty="0">
                <a:latin typeface="Noto Sans JP" panose="020B0200000000000000" pitchFamily="50" charset="-128"/>
                <a:ea typeface="Noto Sans JP" panose="020B0200000000000000" pitchFamily="50" charset="-128"/>
              </a:rPr>
              <a:t>全ポジション共通_労働条件</a:t>
            </a:r>
            <a:endParaRPr sz="2800" dirty="0">
              <a:latin typeface="Noto Sans JP" panose="020B0200000000000000" pitchFamily="50" charset="-128"/>
              <a:ea typeface="Noto Sans JP" panose="020B0200000000000000" pitchFamily="50" charset="-128"/>
            </a:endParaRPr>
          </a:p>
        </p:txBody>
      </p:sp>
      <p:sp>
        <p:nvSpPr>
          <p:cNvPr id="216" name="Google Shape;216;p11"/>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10</a:t>
            </a:fld>
            <a:endParaRPr/>
          </a:p>
        </p:txBody>
      </p:sp>
      <p:sp>
        <p:nvSpPr>
          <p:cNvPr id="3" name="テキスト ボックス 2">
            <a:extLst>
              <a:ext uri="{FF2B5EF4-FFF2-40B4-BE49-F238E27FC236}">
                <a16:creationId xmlns:a16="http://schemas.microsoft.com/office/drawing/2014/main" id="{31BA66F9-A797-0CB4-D8D3-13A6EFCC4EF4}"/>
              </a:ext>
            </a:extLst>
          </p:cNvPr>
          <p:cNvSpPr txBox="1"/>
          <p:nvPr/>
        </p:nvSpPr>
        <p:spPr>
          <a:xfrm>
            <a:off x="304712" y="977242"/>
            <a:ext cx="13039725" cy="5632311"/>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雇用形態</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正社員（試用期間</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3</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ヶ月</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期間中の条件に変更なし）</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勤務地</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愛知県名古屋市北区名城</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1-2-22</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IG</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アリーナ内</a:t>
            </a: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勤務時間</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所定労働時間</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8</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時間　フレックスタイム制 </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or </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シフト制</a:t>
            </a:r>
            <a:endParaRPr lang="en-US" altLang="ja-JP" sz="1200"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リモート勤務</a:t>
            </a:r>
            <a:r>
              <a:rPr lang="ja-JP" altLang="en-US" sz="1200" dirty="0">
                <a:solidFill>
                  <a:srgbClr val="333333"/>
                </a:solidFill>
                <a:latin typeface="Noto Sans JP" panose="020B0200000000000000" pitchFamily="50" charset="-128"/>
                <a:ea typeface="Noto Sans JP" panose="020B0200000000000000" pitchFamily="50" charset="-128"/>
                <a:cs typeface="MS Mincho"/>
                <a:sym typeface="MS Mincho"/>
              </a:rPr>
              <a:t>可（フルリモートは</a:t>
            </a:r>
            <a:r>
              <a:rPr lang="en-US" altLang="ja-JP" sz="1200" dirty="0">
                <a:solidFill>
                  <a:srgbClr val="333333"/>
                </a:solidFill>
                <a:latin typeface="Noto Sans JP" panose="020B0200000000000000" pitchFamily="50" charset="-128"/>
                <a:ea typeface="Noto Sans JP" panose="020B0200000000000000" pitchFamily="50" charset="-128"/>
                <a:cs typeface="MS Mincho"/>
                <a:sym typeface="MS Mincho"/>
              </a:rPr>
              <a:t>NG</a:t>
            </a:r>
            <a:r>
              <a:rPr lang="ja-JP" altLang="en-US" sz="1200"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給与</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en-US" altLang="ja-JP" sz="1200" b="1"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b="1"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年齢・経験・スキルに応じて決定いたします。</a:t>
            </a:r>
            <a:endParaRPr lang="ja-JP" altLang="en-US" sz="1200" b="1"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想定理論年収</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・アソシエイトマネージャー：</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557</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万円～</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743</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万円</a:t>
            </a: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・担当：</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390</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万円～</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557</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万円</a:t>
            </a:r>
            <a:endPar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昇給</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年</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1</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回（</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4</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月）　　 </a:t>
            </a:r>
          </a:p>
          <a:p>
            <a:pPr marL="0" marR="0" lvl="0" indent="0" rtl="0">
              <a:lnSpc>
                <a:spcPct val="100000"/>
              </a:lnSpc>
              <a:spcBef>
                <a:spcPts val="0"/>
              </a:spcBef>
              <a:spcAft>
                <a:spcPts val="0"/>
              </a:spcAft>
              <a:buClr>
                <a:srgbClr val="000000"/>
              </a:buClr>
              <a:buSzPts val="1200"/>
              <a:buFont typeface="Arial"/>
              <a:buNone/>
            </a:pPr>
            <a:endParaRPr lang="ja-JP" altLang="en-US" sz="1200"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賞与</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年</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1</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回（</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6</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月）</a:t>
            </a: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諸手当</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通勤手当、時間外手当（固定残業</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30</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時間超過分を追加で全額支給）、入社にかかる転居支援金</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休日 </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休暇制度</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＜年間休日</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120</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日以上＞　年次有給休暇（入社時に、入社月に応じ一定日数付与）、その他有給（結婚、忌引、夏季、生理、育児）</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保険</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健康保険、厚生年金保険、雇用保険、労災保険</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endPar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endParaRPr>
          </a:p>
          <a:p>
            <a:pPr marL="0" marR="0" lvl="0" indent="0" rtl="0">
              <a:lnSpc>
                <a:spcPct val="100000"/>
              </a:lnSpc>
              <a:spcBef>
                <a:spcPts val="0"/>
              </a:spcBef>
              <a:spcAft>
                <a:spcPts val="0"/>
              </a:spcAft>
              <a:buClr>
                <a:srgbClr val="000000"/>
              </a:buClr>
              <a:buSzPts val="1200"/>
              <a:buFont typeface="Arial"/>
              <a:buNone/>
            </a:pP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定年</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a:t>
            </a:r>
            <a:endParaRPr lang="ja-JP" altLang="en-US" sz="1200" dirty="0">
              <a:latin typeface="Noto Sans JP" panose="020B0200000000000000" pitchFamily="50" charset="-128"/>
              <a:ea typeface="Noto Sans JP" panose="020B0200000000000000" pitchFamily="50" charset="-128"/>
            </a:endParaRPr>
          </a:p>
          <a:p>
            <a:pPr marL="0" marR="0" lvl="0" indent="0" rtl="0">
              <a:lnSpc>
                <a:spcPct val="100000"/>
              </a:lnSpc>
              <a:spcBef>
                <a:spcPts val="0"/>
              </a:spcBef>
              <a:spcAft>
                <a:spcPts val="0"/>
              </a:spcAft>
              <a:buClr>
                <a:srgbClr val="000000"/>
              </a:buClr>
              <a:buSzPts val="1200"/>
              <a:buFont typeface="Arial"/>
              <a:buNone/>
            </a:pP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　</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60</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歳（再雇用制度あり</a:t>
            </a:r>
            <a:r>
              <a:rPr lang="en-US" altLang="ja-JP"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/65</a:t>
            </a:r>
            <a:r>
              <a:rPr lang="ja-JP" altLang="en-US" sz="1200" i="0" u="none" strike="noStrike" cap="none" dirty="0">
                <a:solidFill>
                  <a:srgbClr val="333333"/>
                </a:solidFill>
                <a:latin typeface="Noto Sans JP" panose="020B0200000000000000" pitchFamily="50" charset="-128"/>
                <a:ea typeface="Noto Sans JP" panose="020B0200000000000000" pitchFamily="50" charset="-128"/>
                <a:cs typeface="MS Mincho"/>
                <a:sym typeface="MS Mincho"/>
              </a:rPr>
              <a:t>歳まで）</a:t>
            </a:r>
            <a:endParaRPr lang="ja-JP" altLang="en-US" sz="1200" dirty="0">
              <a:latin typeface="Noto Sans JP" panose="020B0200000000000000" pitchFamily="50" charset="-128"/>
              <a:ea typeface="Noto Sans JP" panose="020B02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955F50A-F10C-982E-F253-5282CB21B130}"/>
              </a:ext>
            </a:extLst>
          </p:cNvPr>
          <p:cNvSpPr txBox="1"/>
          <p:nvPr/>
        </p:nvSpPr>
        <p:spPr>
          <a:xfrm>
            <a:off x="209822" y="914127"/>
            <a:ext cx="11513820" cy="5047536"/>
          </a:xfrm>
          <a:prstGeom prst="rect">
            <a:avLst/>
          </a:prstGeom>
          <a:noFill/>
        </p:spPr>
        <p:txBody>
          <a:bodyPr wrap="square" rtlCol="0">
            <a:spAutoFit/>
          </a:bodyPr>
          <a:lstStyle/>
          <a:p>
            <a:r>
              <a:rPr kumimoji="1" lang="ja-JP" altLang="en-US" u="sng" dirty="0">
                <a:latin typeface="Noto Sans JP" panose="020B0200000000000000" pitchFamily="50" charset="-128"/>
                <a:ea typeface="Noto Sans JP" panose="020B0200000000000000" pitchFamily="50" charset="-128"/>
              </a:rPr>
              <a:t>■配属</a:t>
            </a:r>
            <a:endParaRPr kumimoji="1" lang="en-US" altLang="ja-JP" u="sng"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デジタルトランスフォーメーションチーム</a:t>
            </a:r>
            <a:r>
              <a:rPr lang="en-US" altLang="ja-JP" dirty="0">
                <a:latin typeface="Noto Sans JP" panose="020B0200000000000000" pitchFamily="50" charset="-128"/>
                <a:ea typeface="Noto Sans JP" panose="020B0200000000000000" pitchFamily="50" charset="-128"/>
              </a:rPr>
              <a:t>/</a:t>
            </a:r>
            <a:r>
              <a:rPr lang="ja-JP" altLang="en-US" dirty="0">
                <a:latin typeface="Noto Sans JP" panose="020B0200000000000000" pitchFamily="50" charset="-128"/>
                <a:ea typeface="Noto Sans JP" panose="020B0200000000000000" pitchFamily="50" charset="-128"/>
              </a:rPr>
              <a:t>担当者、またはアソシエイトマネージャー</a:t>
            </a:r>
            <a:endParaRPr kumimoji="1" lang="en-US" altLang="ja-JP" dirty="0">
              <a:latin typeface="Noto Sans JP" panose="020B0200000000000000" pitchFamily="50" charset="-128"/>
              <a:ea typeface="Noto Sans JP" panose="020B0200000000000000" pitchFamily="50" charset="-128"/>
            </a:endParaRPr>
          </a:p>
          <a:p>
            <a:endParaRPr lang="en-US" altLang="ja-JP" dirty="0">
              <a:latin typeface="Noto Sans JP" panose="020B0200000000000000" pitchFamily="50" charset="-128"/>
              <a:ea typeface="Noto Sans JP" panose="020B0200000000000000" pitchFamily="50" charset="-128"/>
            </a:endParaRPr>
          </a:p>
          <a:p>
            <a:r>
              <a:rPr kumimoji="1" lang="ja-JP" altLang="en-US" u="sng" dirty="0">
                <a:latin typeface="Noto Sans JP" panose="020B0200000000000000" pitchFamily="50" charset="-128"/>
                <a:ea typeface="Noto Sans JP" panose="020B0200000000000000" pitchFamily="50" charset="-128"/>
              </a:rPr>
              <a:t>■業務概要（お任せしたい業務）</a:t>
            </a:r>
            <a:endParaRPr kumimoji="1" lang="en-US" altLang="ja-JP"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en-US" altLang="ja-JP" dirty="0">
                <a:latin typeface="Noto Sans JP" panose="020B0200000000000000" pitchFamily="50" charset="-128"/>
                <a:ea typeface="Noto Sans JP" panose="020B0200000000000000" pitchFamily="50" charset="-128"/>
              </a:rPr>
              <a:t>DX</a:t>
            </a:r>
            <a:r>
              <a:rPr kumimoji="1" lang="ja-JP" altLang="en-US" dirty="0">
                <a:latin typeface="Noto Sans JP" panose="020B0200000000000000" pitchFamily="50" charset="-128"/>
                <a:ea typeface="Noto Sans JP" panose="020B0200000000000000" pitchFamily="50" charset="-128"/>
              </a:rPr>
              <a:t>推進（</a:t>
            </a:r>
            <a:r>
              <a:rPr lang="ja-JP" altLang="en-US" dirty="0">
                <a:latin typeface="Noto Sans JP" panose="020B0200000000000000" pitchFamily="50" charset="-128"/>
                <a:ea typeface="Noto Sans JP" panose="020B0200000000000000" pitchFamily="50" charset="-128"/>
              </a:rPr>
              <a:t>社内システム</a:t>
            </a:r>
            <a:r>
              <a:rPr lang="en-US" altLang="ja-JP" dirty="0">
                <a:latin typeface="Noto Sans JP" panose="020B0200000000000000" pitchFamily="50" charset="-128"/>
                <a:ea typeface="Noto Sans JP" panose="020B0200000000000000" pitchFamily="50" charset="-128"/>
              </a:rPr>
              <a:t>/ERP</a:t>
            </a:r>
            <a:r>
              <a:rPr lang="ja-JP" altLang="en-US" dirty="0">
                <a:latin typeface="Noto Sans JP" panose="020B0200000000000000" pitchFamily="50" charset="-128"/>
                <a:ea typeface="Noto Sans JP" panose="020B0200000000000000" pitchFamily="50" charset="-128"/>
              </a:rPr>
              <a:t>の維持管理、利用支援・利用推進、公式アプリの維持管理、来場者デジタルマーケティング）</a:t>
            </a:r>
            <a:endParaRPr lang="en-US" altLang="ja-JP"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rPr>
              <a:t>情報システム</a:t>
            </a:r>
            <a:r>
              <a:rPr lang="en-US" altLang="ja-JP" dirty="0">
                <a:latin typeface="Noto Sans JP" panose="020B0200000000000000" pitchFamily="50" charset="-128"/>
                <a:ea typeface="Noto Sans JP" panose="020B0200000000000000" pitchFamily="50" charset="-128"/>
              </a:rPr>
              <a:t>/</a:t>
            </a:r>
            <a:r>
              <a:rPr lang="ja-JP" altLang="en-US" dirty="0">
                <a:latin typeface="Noto Sans JP" panose="020B0200000000000000" pitchFamily="50" charset="-128"/>
                <a:ea typeface="Noto Sans JP" panose="020B0200000000000000" pitchFamily="50" charset="-128"/>
              </a:rPr>
              <a:t>情報セキュリティ業務（</a:t>
            </a:r>
            <a:r>
              <a:rPr kumimoji="1" lang="ja-JP" altLang="en-US" dirty="0">
                <a:latin typeface="Noto Sans JP" panose="020B0200000000000000" pitchFamily="50" charset="-128"/>
                <a:ea typeface="Noto Sans JP" panose="020B0200000000000000" pitchFamily="50" charset="-128"/>
              </a:rPr>
              <a:t>社内システム環境維持管理、情報セキュリティ企画・運用、システム監査）</a:t>
            </a:r>
            <a:endParaRPr kumimoji="1" lang="en-US" altLang="ja-JP"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ja-JP" altLang="en-US" dirty="0">
                <a:latin typeface="Noto Sans JP" panose="020B0200000000000000" pitchFamily="50" charset="-128"/>
                <a:ea typeface="Noto Sans JP" panose="020B0200000000000000" pitchFamily="50" charset="-128"/>
              </a:rPr>
              <a:t>最新</a:t>
            </a:r>
            <a:r>
              <a:rPr kumimoji="1" lang="en-US" altLang="ja-JP" dirty="0">
                <a:latin typeface="Noto Sans JP" panose="020B0200000000000000" pitchFamily="50" charset="-128"/>
                <a:ea typeface="Noto Sans JP" panose="020B0200000000000000" pitchFamily="50" charset="-128"/>
              </a:rPr>
              <a:t>ICT</a:t>
            </a:r>
            <a:r>
              <a:rPr kumimoji="1" lang="ja-JP" altLang="en-US" dirty="0">
                <a:latin typeface="Noto Sans JP" panose="020B0200000000000000" pitchFamily="50" charset="-128"/>
                <a:ea typeface="Noto Sans JP" panose="020B0200000000000000" pitchFamily="50" charset="-128"/>
              </a:rPr>
              <a:t>導入検討（</a:t>
            </a:r>
            <a:r>
              <a:rPr lang="ja-JP" altLang="en-US" dirty="0">
                <a:latin typeface="Noto Sans JP" panose="020B0200000000000000" pitchFamily="50" charset="-128"/>
                <a:ea typeface="Noto Sans JP" panose="020B0200000000000000" pitchFamily="50" charset="-128"/>
              </a:rPr>
              <a:t>設備・システム導入検討、パートナー企業との</a:t>
            </a:r>
            <a:r>
              <a:rPr lang="en-US" altLang="ja-JP" dirty="0">
                <a:latin typeface="Noto Sans JP" panose="020B0200000000000000" pitchFamily="50" charset="-128"/>
                <a:ea typeface="Noto Sans JP" panose="020B0200000000000000" pitchFamily="50" charset="-128"/>
              </a:rPr>
              <a:t>ICT</a:t>
            </a:r>
            <a:r>
              <a:rPr lang="ja-JP" altLang="en-US" dirty="0">
                <a:latin typeface="Noto Sans JP" panose="020B0200000000000000" pitchFamily="50" charset="-128"/>
                <a:ea typeface="Noto Sans JP" panose="020B0200000000000000" pitchFamily="50" charset="-128"/>
              </a:rPr>
              <a:t>活用・ビジネス協業の検討）</a:t>
            </a:r>
            <a:endParaRPr lang="en-US" altLang="ja-JP" dirty="0">
              <a:latin typeface="Noto Sans JP" panose="020B0200000000000000" pitchFamily="50" charset="-128"/>
              <a:ea typeface="Noto Sans JP" panose="020B0200000000000000" pitchFamily="50" charset="-128"/>
            </a:endParaRPr>
          </a:p>
          <a:p>
            <a:endParaRPr kumimoji="1" lang="en-US" altLang="ja-JP" dirty="0">
              <a:latin typeface="Noto Sans JP" panose="020B0200000000000000" pitchFamily="50" charset="-128"/>
              <a:ea typeface="Noto Sans JP" panose="020B0200000000000000" pitchFamily="50" charset="-128"/>
            </a:endParaRPr>
          </a:p>
          <a:p>
            <a:r>
              <a:rPr lang="ja-JP" altLang="en-US" u="sng" dirty="0">
                <a:latin typeface="Noto Sans JP" panose="020B0200000000000000" pitchFamily="50" charset="-128"/>
                <a:ea typeface="Noto Sans JP" panose="020B0200000000000000" pitchFamily="50" charset="-128"/>
              </a:rPr>
              <a:t>■チーム概要</a:t>
            </a:r>
            <a:endParaRPr lang="en-US" altLang="ja-JP"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rPr>
              <a:t>スマートアリーナを支える</a:t>
            </a:r>
            <a:r>
              <a:rPr lang="en-US" altLang="ja-JP" dirty="0">
                <a:latin typeface="Noto Sans JP" panose="020B0200000000000000" pitchFamily="50" charset="-128"/>
                <a:ea typeface="Noto Sans JP" panose="020B0200000000000000" pitchFamily="50" charset="-128"/>
              </a:rPr>
              <a:t>ICT</a:t>
            </a:r>
            <a:r>
              <a:rPr lang="ja-JP" altLang="en-US" dirty="0">
                <a:latin typeface="Noto Sans JP" panose="020B0200000000000000" pitchFamily="50" charset="-128"/>
                <a:ea typeface="Noto Sans JP" panose="020B0200000000000000" pitchFamily="50" charset="-128"/>
              </a:rPr>
              <a:t>の維持管理と売上向上・来場者満足度向上に資する企画</a:t>
            </a:r>
            <a:r>
              <a:rPr lang="en-US" altLang="ja-JP" dirty="0">
                <a:latin typeface="Noto Sans JP" panose="020B0200000000000000" pitchFamily="50" charset="-128"/>
                <a:ea typeface="Noto Sans JP" panose="020B0200000000000000" pitchFamily="50" charset="-128"/>
              </a:rPr>
              <a:t>/</a:t>
            </a:r>
            <a:r>
              <a:rPr lang="ja-JP" altLang="en-US" dirty="0">
                <a:latin typeface="Noto Sans JP" panose="020B0200000000000000" pitchFamily="50" charset="-128"/>
                <a:ea typeface="Noto Sans JP" panose="020B0200000000000000" pitchFamily="50" charset="-128"/>
              </a:rPr>
              <a:t>運用</a:t>
            </a:r>
            <a:endParaRPr lang="en-US" altLang="ja-JP"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rPr>
              <a:t>施設の付加価値向上に資する最新技術の導入</a:t>
            </a:r>
            <a:endParaRPr lang="en-US" altLang="ja-JP" dirty="0">
              <a:latin typeface="Noto Sans JP" panose="020B0200000000000000" pitchFamily="50" charset="-128"/>
              <a:ea typeface="Noto Sans JP" panose="020B0200000000000000" pitchFamily="50" charset="-128"/>
            </a:endParaRPr>
          </a:p>
          <a:p>
            <a:endParaRPr lang="ja-JP" altLang="en-US" u="sng" dirty="0">
              <a:latin typeface="Noto Sans JP" panose="020B0200000000000000" pitchFamily="50" charset="-128"/>
              <a:ea typeface="Noto Sans JP" panose="020B0200000000000000" pitchFamily="50" charset="-128"/>
            </a:endParaRPr>
          </a:p>
          <a:p>
            <a:r>
              <a:rPr kumimoji="1" lang="ja-JP" altLang="en-US" u="sng" dirty="0">
                <a:latin typeface="Noto Sans JP" panose="020B0200000000000000" pitchFamily="50" charset="-128"/>
                <a:ea typeface="Noto Sans JP" panose="020B0200000000000000" pitchFamily="50" charset="-128"/>
              </a:rPr>
              <a:t>■必須条件</a:t>
            </a:r>
            <a:endParaRPr kumimoji="1" lang="en-US" altLang="ja-JP"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en-US" altLang="ja-JP" dirty="0">
                <a:latin typeface="Noto Sans JP" panose="020B0200000000000000" pitchFamily="50" charset="-128"/>
                <a:ea typeface="Noto Sans JP" panose="020B0200000000000000" pitchFamily="50" charset="-128"/>
              </a:rPr>
              <a:t>IT</a:t>
            </a:r>
            <a:r>
              <a:rPr kumimoji="1" lang="ja-JP" altLang="en-US" dirty="0">
                <a:latin typeface="Noto Sans JP" panose="020B0200000000000000" pitchFamily="50" charset="-128"/>
                <a:ea typeface="Noto Sans JP" panose="020B0200000000000000" pitchFamily="50" charset="-128"/>
              </a:rPr>
              <a:t>スキル（基本情報処理試験相当レベル）</a:t>
            </a:r>
            <a:endParaRPr kumimoji="1" lang="en-US" altLang="ja-JP"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ja-JP" altLang="en-US" dirty="0">
                <a:latin typeface="Noto Sans JP" panose="020B0200000000000000" pitchFamily="50" charset="-128"/>
                <a:ea typeface="Noto Sans JP" panose="020B0200000000000000" pitchFamily="50" charset="-128"/>
              </a:rPr>
              <a:t>次のいずれかの業務経験</a:t>
            </a:r>
            <a:endParaRPr kumimoji="1" lang="en-US" altLang="ja-JP"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　①　システム、アプリケーション等のプロジェクトマネジメント</a:t>
            </a:r>
            <a:endParaRPr lang="en-US" altLang="ja-JP"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　②　法人向け</a:t>
            </a:r>
            <a:r>
              <a:rPr lang="en-US" altLang="ja-JP" dirty="0">
                <a:latin typeface="Noto Sans JP" panose="020B0200000000000000" pitchFamily="50" charset="-128"/>
                <a:ea typeface="Noto Sans JP" panose="020B0200000000000000" pitchFamily="50" charset="-128"/>
              </a:rPr>
              <a:t>IT</a:t>
            </a:r>
            <a:r>
              <a:rPr lang="ja-JP" altLang="en-US" dirty="0">
                <a:latin typeface="Noto Sans JP" panose="020B0200000000000000" pitchFamily="50" charset="-128"/>
                <a:ea typeface="Noto Sans JP" panose="020B0200000000000000" pitchFamily="50" charset="-128"/>
              </a:rPr>
              <a:t>ソリューションの導入</a:t>
            </a:r>
            <a:endParaRPr lang="en-US" altLang="ja-JP" dirty="0">
              <a:latin typeface="Noto Sans JP" panose="020B0200000000000000" pitchFamily="50" charset="-128"/>
              <a:ea typeface="Noto Sans JP" panose="020B0200000000000000" pitchFamily="50" charset="-128"/>
            </a:endParaRPr>
          </a:p>
          <a:p>
            <a:r>
              <a:rPr lang="ja-JP" altLang="en-US" dirty="0">
                <a:latin typeface="Noto Sans JP" panose="020B0200000000000000" pitchFamily="50" charset="-128"/>
                <a:ea typeface="Noto Sans JP" panose="020B0200000000000000" pitchFamily="50" charset="-128"/>
              </a:rPr>
              <a:t>　③　社内</a:t>
            </a:r>
            <a:r>
              <a:rPr lang="en-US" altLang="ja-JP" dirty="0">
                <a:latin typeface="Noto Sans JP" panose="020B0200000000000000" pitchFamily="50" charset="-128"/>
                <a:ea typeface="Noto Sans JP" panose="020B0200000000000000" pitchFamily="50" charset="-128"/>
              </a:rPr>
              <a:t>DX</a:t>
            </a:r>
            <a:r>
              <a:rPr lang="ja-JP" altLang="en-US" dirty="0">
                <a:latin typeface="Noto Sans JP" panose="020B0200000000000000" pitchFamily="50" charset="-128"/>
                <a:ea typeface="Noto Sans JP" panose="020B0200000000000000" pitchFamily="50" charset="-128"/>
              </a:rPr>
              <a:t>推進（企画・運営・分析）</a:t>
            </a:r>
            <a:endParaRPr kumimoji="1" lang="ja-JP" altLang="en-US" dirty="0">
              <a:latin typeface="Noto Sans JP" panose="020B0200000000000000" pitchFamily="50" charset="-128"/>
              <a:ea typeface="Noto Sans JP" panose="020B0200000000000000" pitchFamily="50" charset="-128"/>
            </a:endParaRPr>
          </a:p>
          <a:p>
            <a:r>
              <a:rPr kumimoji="1" lang="ja-JP" altLang="en-US" dirty="0">
                <a:latin typeface="Noto Sans JP" panose="020B0200000000000000" pitchFamily="50" charset="-128"/>
                <a:ea typeface="Noto Sans JP" panose="020B0200000000000000" pitchFamily="50" charset="-128"/>
              </a:rPr>
              <a:t>　④　社内情報システム業務​​</a:t>
            </a:r>
            <a:endParaRPr kumimoji="1" lang="en-US" altLang="ja-JP" dirty="0">
              <a:latin typeface="Noto Sans JP" panose="020B0200000000000000" pitchFamily="50" charset="-128"/>
              <a:ea typeface="Noto Sans JP" panose="020B0200000000000000" pitchFamily="50" charset="-128"/>
            </a:endParaRPr>
          </a:p>
          <a:p>
            <a:endParaRPr kumimoji="1" lang="en-US" altLang="ja-JP" dirty="0">
              <a:latin typeface="Noto Sans JP" panose="020B0200000000000000" pitchFamily="50" charset="-128"/>
              <a:ea typeface="Noto Sans JP" panose="020B0200000000000000" pitchFamily="50" charset="-128"/>
            </a:endParaRPr>
          </a:p>
          <a:p>
            <a:r>
              <a:rPr kumimoji="1" lang="ja-JP" altLang="en-US" u="sng" dirty="0">
                <a:latin typeface="Noto Sans JP" panose="020B0200000000000000" pitchFamily="50" charset="-128"/>
                <a:ea typeface="Noto Sans JP" panose="020B0200000000000000" pitchFamily="50" charset="-128"/>
              </a:rPr>
              <a:t>■歓迎条件</a:t>
            </a:r>
            <a:endParaRPr kumimoji="1" lang="en-US" altLang="ja-JP"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en-US" altLang="ja-JP" dirty="0">
                <a:latin typeface="Noto Sans JP" panose="020B0200000000000000" pitchFamily="50" charset="-128"/>
                <a:ea typeface="Noto Sans JP" panose="020B0200000000000000" pitchFamily="50" charset="-128"/>
              </a:rPr>
              <a:t>IT</a:t>
            </a:r>
            <a:r>
              <a:rPr kumimoji="1" lang="ja-JP" altLang="en-US" dirty="0">
                <a:latin typeface="Noto Sans JP" panose="020B0200000000000000" pitchFamily="50" charset="-128"/>
                <a:ea typeface="Noto Sans JP" panose="020B0200000000000000" pitchFamily="50" charset="-128"/>
              </a:rPr>
              <a:t>を利用した新規事業の企画・立ち上げ経験</a:t>
            </a:r>
            <a:endParaRPr kumimoji="1" lang="en-US" altLang="ja-JP"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rPr>
              <a:t>システム開発等におけるベンダーマネジメント経験</a:t>
            </a:r>
            <a:endParaRPr kumimoji="1" lang="en-US" altLang="ja-JP" dirty="0">
              <a:latin typeface="Noto Sans JP" panose="020B0200000000000000" pitchFamily="50" charset="-128"/>
              <a:ea typeface="Noto Sans JP" panose="020B0200000000000000" pitchFamily="50" charset="-128"/>
            </a:endParaRPr>
          </a:p>
        </p:txBody>
      </p:sp>
      <p:sp>
        <p:nvSpPr>
          <p:cNvPr id="4" name="テキスト ボックス 3">
            <a:extLst>
              <a:ext uri="{FF2B5EF4-FFF2-40B4-BE49-F238E27FC236}">
                <a16:creationId xmlns:a16="http://schemas.microsoft.com/office/drawing/2014/main" id="{86067A15-B60D-0DD3-1718-9EA53CFFFD84}"/>
              </a:ext>
            </a:extLst>
          </p:cNvPr>
          <p:cNvSpPr txBox="1"/>
          <p:nvPr/>
        </p:nvSpPr>
        <p:spPr>
          <a:xfrm>
            <a:off x="148590" y="175330"/>
            <a:ext cx="10035540" cy="400110"/>
          </a:xfrm>
          <a:prstGeom prst="rect">
            <a:avLst/>
          </a:prstGeom>
          <a:noFill/>
        </p:spPr>
        <p:txBody>
          <a:bodyPr wrap="square" rtlCol="0">
            <a:spAutoFit/>
          </a:bodyPr>
          <a:lstStyle/>
          <a:p>
            <a:r>
              <a:rPr kumimoji="1" lang="ja-JP" altLang="en-US" sz="2000" b="1" dirty="0">
                <a:latin typeface="Noto Sans JP" panose="020B0200000000000000" pitchFamily="50" charset="-128"/>
                <a:ea typeface="Noto Sans JP" panose="020B0200000000000000" pitchFamily="50" charset="-128"/>
              </a:rPr>
              <a:t>募集ポジション：</a:t>
            </a:r>
            <a:r>
              <a:rPr kumimoji="1" lang="en-US" altLang="ja-JP" sz="2000" b="1" dirty="0">
                <a:latin typeface="Noto Sans JP" panose="020B0200000000000000" pitchFamily="50" charset="-128"/>
                <a:ea typeface="Noto Sans JP" panose="020B0200000000000000" pitchFamily="50" charset="-128"/>
              </a:rPr>
              <a:t>DX</a:t>
            </a:r>
            <a:r>
              <a:rPr lang="ja-JP" altLang="en-US" sz="2000" b="1" dirty="0">
                <a:latin typeface="Noto Sans JP" panose="020B0200000000000000" pitchFamily="50" charset="-128"/>
                <a:ea typeface="Noto Sans JP" panose="020B0200000000000000" pitchFamily="50" charset="-128"/>
              </a:rPr>
              <a:t>推進</a:t>
            </a:r>
            <a:endParaRPr kumimoji="1" lang="ja-JP" altLang="en-US" sz="2000" b="1"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116105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0B54-A005-11DD-1578-F0C0FC6FD1E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B0A083B-16A7-7F09-F550-BFF0E25ADE85}"/>
              </a:ext>
            </a:extLst>
          </p:cNvPr>
          <p:cNvSpPr>
            <a:spLocks noGrp="1"/>
          </p:cNvSpPr>
          <p:nvPr>
            <p:ph type="title"/>
          </p:nvPr>
        </p:nvSpPr>
        <p:spPr>
          <a:xfrm>
            <a:off x="171904" y="114231"/>
            <a:ext cx="9592582" cy="585460"/>
          </a:xfrm>
        </p:spPr>
        <p:txBody>
          <a:bodyPr>
            <a:normAutofit/>
          </a:bodyPr>
          <a:lstStyle/>
          <a:p>
            <a:r>
              <a:rPr lang="ja-JP" altLang="en-US" sz="2000" b="1" dirty="0">
                <a:latin typeface="Noto Sans JP" panose="020B0200000000000000" pitchFamily="50" charset="-128"/>
                <a:ea typeface="Noto Sans JP" panose="020B0200000000000000" pitchFamily="50" charset="-128"/>
              </a:rPr>
              <a:t>募集ポジション：</a:t>
            </a:r>
            <a:r>
              <a:rPr lang="ja-JP" altLang="en-US" sz="2000" b="1" dirty="0"/>
              <a:t>アリーナ飲食統括</a:t>
            </a:r>
            <a:endParaRPr lang="en-US" sz="1800" b="1" dirty="0">
              <a:latin typeface="Noto Sans JP" panose="020B0200000000000000" pitchFamily="50" charset="-128"/>
              <a:ea typeface="Noto Sans JP" panose="020B0200000000000000" pitchFamily="50" charset="-128"/>
            </a:endParaRPr>
          </a:p>
        </p:txBody>
      </p:sp>
      <p:pic>
        <p:nvPicPr>
          <p:cNvPr id="4" name="図 3" descr="ロゴ&#10;&#10;自動的に生成された説明">
            <a:extLst>
              <a:ext uri="{FF2B5EF4-FFF2-40B4-BE49-F238E27FC236}">
                <a16:creationId xmlns:a16="http://schemas.microsoft.com/office/drawing/2014/main" id="{0AFA6319-0C2B-4616-0C6C-B68372262F24}"/>
              </a:ext>
            </a:extLst>
          </p:cNvPr>
          <p:cNvPicPr>
            <a:picLocks noChangeAspect="1"/>
          </p:cNvPicPr>
          <p:nvPr/>
        </p:nvPicPr>
        <p:blipFill>
          <a:blip r:embed="rId2">
            <a:extLst>
              <a:ext uri="{28A0092B-C50C-407E-A947-70E740481C1C}">
                <a14:useLocalDpi xmlns:a14="http://schemas.microsoft.com/office/drawing/2010/main" val="0"/>
              </a:ext>
            </a:extLst>
          </a:blip>
          <a:srcRect l="11127" t="20706" r="9052" b="23129"/>
          <a:stretch/>
        </p:blipFill>
        <p:spPr>
          <a:xfrm>
            <a:off x="9764486" y="114231"/>
            <a:ext cx="2441028" cy="515887"/>
          </a:xfrm>
          <a:prstGeom prst="rect">
            <a:avLst/>
          </a:prstGeom>
        </p:spPr>
      </p:pic>
      <p:cxnSp>
        <p:nvCxnSpPr>
          <p:cNvPr id="9" name="直線コネクタ 8">
            <a:extLst>
              <a:ext uri="{FF2B5EF4-FFF2-40B4-BE49-F238E27FC236}">
                <a16:creationId xmlns:a16="http://schemas.microsoft.com/office/drawing/2014/main" id="{4BA85CAC-12A1-C300-6DF7-268801AE2624}"/>
              </a:ext>
            </a:extLst>
          </p:cNvPr>
          <p:cNvCxnSpPr>
            <a:cxnSpLocks/>
          </p:cNvCxnSpPr>
          <p:nvPr/>
        </p:nvCxnSpPr>
        <p:spPr>
          <a:xfrm>
            <a:off x="151266" y="729343"/>
            <a:ext cx="1188946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スライド番号プレースホルダー 2">
            <a:extLst>
              <a:ext uri="{FF2B5EF4-FFF2-40B4-BE49-F238E27FC236}">
                <a16:creationId xmlns:a16="http://schemas.microsoft.com/office/drawing/2014/main" id="{C870DFBE-6B60-5403-4EDA-375D28E04AD5}"/>
              </a:ext>
            </a:extLst>
          </p:cNvPr>
          <p:cNvSpPr>
            <a:spLocks noGrp="1"/>
          </p:cNvSpPr>
          <p:nvPr>
            <p:ph type="sldNum" sz="quarter" idx="12"/>
          </p:nvPr>
        </p:nvSpPr>
        <p:spPr>
          <a:xfrm>
            <a:off x="8671560" y="65612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06995-D127-49BF-A5C3-F9132520867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B27176A-995A-B330-18C1-F0FFFE2FE794}"/>
              </a:ext>
            </a:extLst>
          </p:cNvPr>
          <p:cNvSpPr txBox="1"/>
          <p:nvPr/>
        </p:nvSpPr>
        <p:spPr>
          <a:xfrm>
            <a:off x="211434" y="834458"/>
            <a:ext cx="1176913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■配属</a:t>
            </a: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フード＆ビバレッジチーム</a:t>
            </a:r>
            <a:r>
              <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a:t>
            </a:r>
            <a:r>
              <a:rPr lang="ja-JP" altLang="en-US" sz="1400" dirty="0">
                <a:solidFill>
                  <a:prstClr val="black"/>
                </a:solidFill>
                <a:latin typeface="Noto Sans JP" panose="020B0200000000000000" pitchFamily="50" charset="-128"/>
                <a:ea typeface="Noto Sans JP" panose="020B0200000000000000" pitchFamily="50" charset="-128"/>
              </a:rPr>
              <a:t>マネージャー</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■業務概要（お任せしたい業務）</a:t>
            </a: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solidFill>
                  <a:prstClr val="black"/>
                </a:solidFill>
                <a:latin typeface="Noto Sans JP" panose="020B0200000000000000" pitchFamily="50" charset="-128"/>
                <a:ea typeface="Noto Sans JP" panose="020B0200000000000000" pitchFamily="50" charset="-128"/>
              </a:rPr>
              <a:t>チームマネジメント全般</a:t>
            </a:r>
            <a:endParaRPr lang="en-US" altLang="ja-JP" sz="1400" dirty="0">
              <a:solidFill>
                <a:prstClr val="black"/>
              </a:solidFill>
              <a:latin typeface="Noto Sans JP" panose="020B0200000000000000" pitchFamily="50" charset="-128"/>
              <a:ea typeface="Noto Sans JP" panose="020B02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solidFill>
                  <a:prstClr val="black"/>
                </a:solidFill>
                <a:latin typeface="Noto Sans JP" panose="020B0200000000000000" pitchFamily="50" charset="-128"/>
                <a:ea typeface="Noto Sans JP" panose="020B0200000000000000" pitchFamily="50" charset="-128"/>
              </a:rPr>
              <a:t>　　∟目標達成に向けて、その達成に貢献する課題を整理・体系化、メンバーに浸透させて組織活動を推進すること</a:t>
            </a:r>
            <a:endParaRPr lang="en-US" altLang="ja-JP" sz="1400" dirty="0">
              <a:solidFill>
                <a:prstClr val="black"/>
              </a:solidFill>
              <a:latin typeface="Noto Sans JP" panose="020B0200000000000000" pitchFamily="50" charset="-128"/>
              <a:ea typeface="Noto Sans JP" panose="020B02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kumimoji="1" lang="ja-JP" altLang="en-US" sz="1400" b="0" i="0"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　　∟業務遂行に意欲的な人材価値向上</a:t>
            </a:r>
            <a:r>
              <a:rPr lang="ja-JP" altLang="en-US" sz="1400" dirty="0">
                <a:solidFill>
                  <a:prstClr val="black"/>
                </a:solidFill>
                <a:latin typeface="Noto Sans JP" panose="020B0200000000000000" pitchFamily="50" charset="-128"/>
                <a:ea typeface="Noto Sans JP" panose="020B0200000000000000" pitchFamily="50" charset="-128"/>
              </a:rPr>
              <a:t>を</a:t>
            </a:r>
            <a:r>
              <a:rPr kumimoji="1" lang="ja-JP" altLang="en-US" sz="1400" b="0" i="0"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推進すること</a:t>
            </a:r>
            <a:endParaRPr kumimoji="1" lang="en-US" altLang="ja-JP" sz="1400" b="0" i="0"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solidFill>
                  <a:prstClr val="black"/>
                </a:solidFill>
                <a:latin typeface="Noto Sans JP" panose="020B0200000000000000" pitchFamily="50" charset="-128"/>
                <a:ea typeface="Noto Sans JP" panose="020B0200000000000000" pitchFamily="50" charset="-128"/>
              </a:rPr>
              <a:t>　　∟適切なコンプライアンス管理と職場環境づくり</a:t>
            </a:r>
            <a:endParaRPr kumimoji="1" lang="en-US" altLang="ja-JP" sz="1400" b="0" i="0"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委託事業者との連携、業務管理</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　　∟顧客行動の観察や満足度調査に基づいた委託事業者へのタイムリーなフィードバック、メニュー、商品企画、サービスオペレーション開発</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　　∟商品の品質、安全、衛生、安全に関する管理</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予算・実績管理、請求業務など営業会計の管理</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■チーム概要</a:t>
            </a: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スポーツや音楽ライブが開催されるアリーナ内で、新しいエンターテインメントの楽しみ方を飲食を通じて提供するホスピタリティ事業を、委託事業者と共に牽引するポジションです。多くのステークホルダーを巻き込みながら、お客様に一生に一度の経験をしていただけるアリーナを一緒に創り、育てていくチームです。​​</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■必須条件</a:t>
            </a: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国内または海外におけるホテル、レストラン、テーマパーク、アリーナ、スタジアム、複合施設等、ホスピタリティ事業での実務およびマネジメント経験​​</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目標達成への責任感、リーダーシップとチームビルディング能力</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Outlook</a:t>
            </a: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Excel</a:t>
            </a: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Word</a:t>
            </a: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PowerPoint</a:t>
            </a: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を使えること。​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a:t>
            </a:r>
            <a:endParaRPr kumimoji="1" lang="en-US" altLang="ja-JP"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■歓迎条件</a:t>
            </a:r>
            <a:endParaRPr kumimoji="1" lang="en-US" altLang="ja-JP"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Noto Sans JP" panose="020B0200000000000000" pitchFamily="50" charset="-128"/>
                <a:ea typeface="Noto Sans JP" panose="020B0200000000000000" pitchFamily="50" charset="-128"/>
                <a:cs typeface="+mn-cs"/>
              </a:rPr>
              <a:t>国内または海外の施設における料飲オペレーション構築や営業企画の経験​、専門性</a:t>
            </a:r>
          </a:p>
        </p:txBody>
      </p:sp>
    </p:spTree>
    <p:extLst>
      <p:ext uri="{BB962C8B-B14F-4D97-AF65-F5344CB8AC3E}">
        <p14:creationId xmlns:p14="http://schemas.microsoft.com/office/powerpoint/2010/main" val="195399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0012-0BDE-56AC-BB80-3A965E2712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B13B983-288E-114F-F4B3-BB9CC4BF765C}"/>
              </a:ext>
            </a:extLst>
          </p:cNvPr>
          <p:cNvSpPr>
            <a:spLocks noGrp="1"/>
          </p:cNvSpPr>
          <p:nvPr>
            <p:ph type="title"/>
          </p:nvPr>
        </p:nvSpPr>
        <p:spPr>
          <a:xfrm>
            <a:off x="171904" y="114231"/>
            <a:ext cx="9592582" cy="585460"/>
          </a:xfrm>
        </p:spPr>
        <p:txBody>
          <a:bodyPr>
            <a:normAutofit/>
          </a:bodyPr>
          <a:lstStyle/>
          <a:p>
            <a:r>
              <a:rPr lang="ja-JP" altLang="en-US" sz="2000" b="1" dirty="0">
                <a:latin typeface="Noto Sans JP" panose="020B0200000000000000" pitchFamily="50" charset="-128"/>
                <a:ea typeface="Noto Sans JP" panose="020B0200000000000000" pitchFamily="50" charset="-128"/>
              </a:rPr>
              <a:t>募集ポジション：アリーナ飲食統括</a:t>
            </a:r>
            <a:endParaRPr lang="en-US" sz="1800" b="1" dirty="0">
              <a:latin typeface="Noto Sans JP" panose="020B0200000000000000" pitchFamily="50" charset="-128"/>
              <a:ea typeface="Noto Sans JP" panose="020B0200000000000000" pitchFamily="50" charset="-128"/>
            </a:endParaRPr>
          </a:p>
        </p:txBody>
      </p:sp>
      <p:pic>
        <p:nvPicPr>
          <p:cNvPr id="4" name="図 3" descr="ロゴ&#10;&#10;自動的に生成された説明">
            <a:extLst>
              <a:ext uri="{FF2B5EF4-FFF2-40B4-BE49-F238E27FC236}">
                <a16:creationId xmlns:a16="http://schemas.microsoft.com/office/drawing/2014/main" id="{25A40E74-64E2-017A-DA5F-D0D6A495B608}"/>
              </a:ext>
            </a:extLst>
          </p:cNvPr>
          <p:cNvPicPr>
            <a:picLocks noChangeAspect="1"/>
          </p:cNvPicPr>
          <p:nvPr/>
        </p:nvPicPr>
        <p:blipFill>
          <a:blip r:embed="rId2">
            <a:extLst>
              <a:ext uri="{28A0092B-C50C-407E-A947-70E740481C1C}">
                <a14:useLocalDpi xmlns:a14="http://schemas.microsoft.com/office/drawing/2010/main" val="0"/>
              </a:ext>
            </a:extLst>
          </a:blip>
          <a:srcRect l="11127" t="20706" r="9052" b="23129"/>
          <a:stretch/>
        </p:blipFill>
        <p:spPr>
          <a:xfrm>
            <a:off x="9764486" y="114231"/>
            <a:ext cx="2441028" cy="515887"/>
          </a:xfrm>
          <a:prstGeom prst="rect">
            <a:avLst/>
          </a:prstGeom>
        </p:spPr>
      </p:pic>
      <p:cxnSp>
        <p:nvCxnSpPr>
          <p:cNvPr id="9" name="直線コネクタ 8">
            <a:extLst>
              <a:ext uri="{FF2B5EF4-FFF2-40B4-BE49-F238E27FC236}">
                <a16:creationId xmlns:a16="http://schemas.microsoft.com/office/drawing/2014/main" id="{F35B5AE7-EA5E-E53C-DFF6-3172B835E725}"/>
              </a:ext>
            </a:extLst>
          </p:cNvPr>
          <p:cNvCxnSpPr>
            <a:cxnSpLocks/>
          </p:cNvCxnSpPr>
          <p:nvPr/>
        </p:nvCxnSpPr>
        <p:spPr>
          <a:xfrm>
            <a:off x="151266" y="729343"/>
            <a:ext cx="1188946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スライド番号プレースホルダー 2">
            <a:extLst>
              <a:ext uri="{FF2B5EF4-FFF2-40B4-BE49-F238E27FC236}">
                <a16:creationId xmlns:a16="http://schemas.microsoft.com/office/drawing/2014/main" id="{21E1B6F3-D997-9E4B-8FF8-F4EFFAE45E54}"/>
              </a:ext>
            </a:extLst>
          </p:cNvPr>
          <p:cNvSpPr>
            <a:spLocks noGrp="1"/>
          </p:cNvSpPr>
          <p:nvPr>
            <p:ph type="sldNum" sz="quarter" idx="12"/>
          </p:nvPr>
        </p:nvSpPr>
        <p:spPr>
          <a:xfrm>
            <a:off x="8671560" y="656120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06995-D127-49BF-A5C3-F9132520867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42861BA-FB25-B35E-82EB-BE3FA2422BD6}"/>
              </a:ext>
            </a:extLst>
          </p:cNvPr>
          <p:cNvSpPr txBox="1"/>
          <p:nvPr/>
        </p:nvSpPr>
        <p:spPr>
          <a:xfrm>
            <a:off x="222319" y="970546"/>
            <a:ext cx="11769130" cy="4616648"/>
          </a:xfrm>
          <a:prstGeom prst="rect">
            <a:avLst/>
          </a:prstGeom>
          <a:noFill/>
        </p:spPr>
        <p:txBody>
          <a:bodyPr wrap="square" rtlCol="0">
            <a:spAutoFit/>
          </a:bodyPr>
          <a:lstStyle/>
          <a:p>
            <a:r>
              <a:rPr kumimoji="1" lang="ja-JP" altLang="en-US" sz="1400" u="sng" dirty="0">
                <a:latin typeface="Noto Sans JP" panose="020B0200000000000000" pitchFamily="50" charset="-128"/>
                <a:ea typeface="Noto Sans JP" panose="020B0200000000000000" pitchFamily="50" charset="-128"/>
              </a:rPr>
              <a:t>■配属</a:t>
            </a:r>
            <a:endParaRPr kumimoji="1" lang="en-US" altLang="ja-JP" sz="1400"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latin typeface="Noto Sans JP" panose="020B0200000000000000" pitchFamily="50" charset="-128"/>
                <a:ea typeface="Noto Sans JP" panose="020B0200000000000000" pitchFamily="50" charset="-128"/>
              </a:rPr>
              <a:t>フード＆ビバレッジチーム</a:t>
            </a:r>
            <a:r>
              <a:rPr lang="en-US" altLang="ja-JP" sz="1400" dirty="0">
                <a:latin typeface="Noto Sans JP" panose="020B0200000000000000" pitchFamily="50" charset="-128"/>
                <a:ea typeface="Noto Sans JP" panose="020B0200000000000000" pitchFamily="50" charset="-128"/>
              </a:rPr>
              <a:t>/</a:t>
            </a:r>
            <a:r>
              <a:rPr lang="ja-JP" altLang="en-US" sz="1400" dirty="0">
                <a:latin typeface="Noto Sans JP" panose="020B0200000000000000" pitchFamily="50" charset="-128"/>
                <a:ea typeface="Noto Sans JP" panose="020B0200000000000000" pitchFamily="50" charset="-128"/>
              </a:rPr>
              <a:t>担当者</a:t>
            </a:r>
            <a:endParaRPr kumimoji="1" lang="en-US" altLang="ja-JP" sz="1400" dirty="0">
              <a:latin typeface="Noto Sans JP" panose="020B0200000000000000" pitchFamily="50" charset="-128"/>
              <a:ea typeface="Noto Sans JP" panose="020B0200000000000000" pitchFamily="50" charset="-128"/>
            </a:endParaRPr>
          </a:p>
          <a:p>
            <a:endParaRPr lang="en-US" altLang="ja-JP" sz="1400" dirty="0">
              <a:latin typeface="Noto Sans JP" panose="020B0200000000000000" pitchFamily="50" charset="-128"/>
              <a:ea typeface="Noto Sans JP" panose="020B0200000000000000" pitchFamily="50" charset="-128"/>
            </a:endParaRPr>
          </a:p>
          <a:p>
            <a:r>
              <a:rPr kumimoji="1" lang="ja-JP" altLang="en-US" sz="1400" u="sng" dirty="0">
                <a:latin typeface="Noto Sans JP" panose="020B0200000000000000" pitchFamily="50" charset="-128"/>
                <a:ea typeface="Noto Sans JP" panose="020B0200000000000000" pitchFamily="50" charset="-128"/>
              </a:rPr>
              <a:t>■業務概要（お任せしたい業務）</a:t>
            </a:r>
            <a:endParaRPr kumimoji="1" lang="en-US" altLang="ja-JP" sz="14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ja-JP" altLang="en-US" sz="1400" dirty="0">
                <a:latin typeface="Noto Sans JP" panose="020B0200000000000000" pitchFamily="50" charset="-128"/>
                <a:ea typeface="Noto Sans JP" panose="020B0200000000000000" pitchFamily="50" charset="-128"/>
              </a:rPr>
              <a:t>委託事業者との連携、</a:t>
            </a:r>
            <a:r>
              <a:rPr lang="ja-JP" altLang="en-US" sz="1400" dirty="0">
                <a:latin typeface="Noto Sans JP" panose="020B0200000000000000" pitchFamily="50" charset="-128"/>
                <a:ea typeface="Noto Sans JP" panose="020B0200000000000000" pitchFamily="50" charset="-128"/>
              </a:rPr>
              <a:t>業務管理</a:t>
            </a:r>
            <a:endParaRPr lang="en-US" altLang="ja-JP" sz="1400" dirty="0">
              <a:latin typeface="Noto Sans JP" panose="020B0200000000000000" pitchFamily="50" charset="-128"/>
              <a:ea typeface="Noto Sans JP" panose="020B0200000000000000" pitchFamily="50" charset="-128"/>
            </a:endParaRPr>
          </a:p>
          <a:p>
            <a:r>
              <a:rPr lang="ja-JP" altLang="en-US" sz="1400" dirty="0">
                <a:latin typeface="Noto Sans JP" panose="020B0200000000000000" pitchFamily="50" charset="-128"/>
                <a:ea typeface="Noto Sans JP" panose="020B0200000000000000" pitchFamily="50" charset="-128"/>
              </a:rPr>
              <a:t>　　∟</a:t>
            </a:r>
            <a:r>
              <a:rPr lang="ja-JP" altLang="en-US" sz="1400" dirty="0">
                <a:solidFill>
                  <a:prstClr val="black"/>
                </a:solidFill>
                <a:latin typeface="Noto Sans JP" panose="020B0200000000000000" pitchFamily="50" charset="-128"/>
                <a:ea typeface="Noto Sans JP" panose="020B0200000000000000" pitchFamily="50" charset="-128"/>
              </a:rPr>
              <a:t>顧客行動の観察や満足度調査に基づいた委託事業者へのタイムリーなフィードバック、メニュー、商品企画、サービスオペレーション開発</a:t>
            </a:r>
            <a:endParaRPr lang="en-US" altLang="ja-JP" sz="1400" dirty="0">
              <a:latin typeface="Noto Sans JP" panose="020B0200000000000000" pitchFamily="50" charset="-128"/>
              <a:ea typeface="Noto Sans JP" panose="020B0200000000000000" pitchFamily="50" charset="-128"/>
            </a:endParaRPr>
          </a:p>
          <a:p>
            <a:r>
              <a:rPr kumimoji="1" lang="ja-JP" altLang="en-US" sz="1400" dirty="0">
                <a:latin typeface="Noto Sans JP" panose="020B0200000000000000" pitchFamily="50" charset="-128"/>
                <a:ea typeface="Noto Sans JP" panose="020B0200000000000000" pitchFamily="50" charset="-128"/>
              </a:rPr>
              <a:t>　　</a:t>
            </a:r>
            <a:r>
              <a:rPr lang="ja-JP" altLang="en-US" sz="1400" dirty="0">
                <a:latin typeface="Noto Sans JP" panose="020B0200000000000000" pitchFamily="50" charset="-128"/>
                <a:ea typeface="Noto Sans JP" panose="020B0200000000000000" pitchFamily="50" charset="-128"/>
              </a:rPr>
              <a:t>∟商品</a:t>
            </a:r>
            <a:r>
              <a:rPr kumimoji="1" lang="ja-JP" altLang="en-US" sz="1400" dirty="0">
                <a:latin typeface="Noto Sans JP" panose="020B0200000000000000" pitchFamily="50" charset="-128"/>
                <a:ea typeface="Noto Sans JP" panose="020B0200000000000000" pitchFamily="50" charset="-128"/>
              </a:rPr>
              <a:t>の品質、安全、衛生</a:t>
            </a:r>
            <a:r>
              <a:rPr lang="ja-JP" altLang="en-US" sz="1400" dirty="0">
                <a:latin typeface="Noto Sans JP" panose="020B0200000000000000" pitchFamily="50" charset="-128"/>
                <a:ea typeface="Noto Sans JP" panose="020B0200000000000000" pitchFamily="50" charset="-128"/>
              </a:rPr>
              <a:t>、</a:t>
            </a:r>
            <a:r>
              <a:rPr kumimoji="1" lang="ja-JP" altLang="en-US" sz="1400" dirty="0">
                <a:latin typeface="Noto Sans JP" panose="020B0200000000000000" pitchFamily="50" charset="-128"/>
                <a:ea typeface="Noto Sans JP" panose="020B0200000000000000" pitchFamily="50" charset="-128"/>
              </a:rPr>
              <a:t>安全に関する管理</a:t>
            </a:r>
            <a:endParaRPr kumimoji="1" lang="en-US" altLang="ja-JP" sz="14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solidFill>
                  <a:prstClr val="black"/>
                </a:solidFill>
                <a:latin typeface="Noto Sans JP" panose="020B0200000000000000" pitchFamily="50" charset="-128"/>
                <a:ea typeface="Noto Sans JP" panose="020B0200000000000000" pitchFamily="50" charset="-128"/>
              </a:rPr>
              <a:t>備品・消耗品等の発注・管理、請求業務など営業会計</a:t>
            </a:r>
            <a:endParaRPr kumimoji="1" lang="ja-JP" altLang="en-US" sz="1400" dirty="0">
              <a:latin typeface="Noto Sans JP" panose="020B0200000000000000" pitchFamily="50" charset="-128"/>
              <a:ea typeface="Noto Sans JP" panose="020B0200000000000000" pitchFamily="50" charset="-128"/>
            </a:endParaRPr>
          </a:p>
          <a:p>
            <a:endParaRPr kumimoji="1" lang="en-US" altLang="ja-JP" sz="1400" dirty="0">
              <a:latin typeface="Noto Sans JP" panose="020B0200000000000000" pitchFamily="50" charset="-128"/>
              <a:ea typeface="Noto Sans JP" panose="020B0200000000000000" pitchFamily="50" charset="-128"/>
            </a:endParaRPr>
          </a:p>
          <a:p>
            <a:r>
              <a:rPr lang="ja-JP" altLang="en-US" sz="1400" u="sng" dirty="0">
                <a:latin typeface="Noto Sans JP" panose="020B0200000000000000" pitchFamily="50" charset="-128"/>
                <a:ea typeface="Noto Sans JP" panose="020B0200000000000000" pitchFamily="50" charset="-128"/>
              </a:rPr>
              <a:t>■チーム概要</a:t>
            </a:r>
            <a:endParaRPr lang="en-US" altLang="ja-JP" sz="1400"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latin typeface="Noto Sans JP" panose="020B0200000000000000" pitchFamily="50" charset="-128"/>
                <a:ea typeface="Noto Sans JP" panose="020B0200000000000000" pitchFamily="50" charset="-128"/>
              </a:rPr>
              <a:t>スポーツや音楽ライブが開催されるアリーナ内で、新しいエンターテインメントの楽しみ方を飲食を通じて提供するホスピタリティ事業を、委託事業者と共に牽引するポジションです。多くのステークホルダーを巻き込みながら、お客様に一生に一度の経験をしていただけるアリーナを一緒に創り、育てていくチームです。​​</a:t>
            </a:r>
            <a:endParaRPr lang="en-US" altLang="ja-JP" sz="1400" dirty="0">
              <a:latin typeface="Noto Sans JP" panose="020B0200000000000000" pitchFamily="50" charset="-128"/>
              <a:ea typeface="Noto Sans JP" panose="020B0200000000000000" pitchFamily="50" charset="-128"/>
            </a:endParaRPr>
          </a:p>
          <a:p>
            <a:endParaRPr kumimoji="1" lang="en-US" altLang="ja-JP" sz="1400" u="sng" dirty="0">
              <a:latin typeface="Noto Sans JP" panose="020B0200000000000000" pitchFamily="50" charset="-128"/>
              <a:ea typeface="Noto Sans JP" panose="020B0200000000000000" pitchFamily="50" charset="-128"/>
            </a:endParaRPr>
          </a:p>
          <a:p>
            <a:r>
              <a:rPr kumimoji="1" lang="ja-JP" altLang="en-US" sz="1400" u="sng" dirty="0">
                <a:latin typeface="Noto Sans JP" panose="020B0200000000000000" pitchFamily="50" charset="-128"/>
                <a:ea typeface="Noto Sans JP" panose="020B0200000000000000" pitchFamily="50" charset="-128"/>
              </a:rPr>
              <a:t>■必須条件</a:t>
            </a:r>
            <a:endParaRPr kumimoji="1" lang="en-US" altLang="ja-JP" sz="1400"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latin typeface="Noto Sans JP" panose="020B0200000000000000" pitchFamily="50" charset="-128"/>
                <a:ea typeface="Noto Sans JP" panose="020B0200000000000000" pitchFamily="50" charset="-128"/>
              </a:rPr>
              <a:t>ホスピタリティ事業へ強い興味・思いを持っている方</a:t>
            </a:r>
            <a:endParaRPr lang="en-US" altLang="ja-JP" sz="14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kumimoji="1" lang="en-US" altLang="ja-JP" sz="1400" dirty="0">
                <a:latin typeface="Noto Sans JP" panose="020B0200000000000000" pitchFamily="50" charset="-128"/>
                <a:ea typeface="Noto Sans JP" panose="020B0200000000000000" pitchFamily="50" charset="-128"/>
              </a:rPr>
              <a:t>Outlook</a:t>
            </a:r>
            <a:r>
              <a:rPr kumimoji="1" lang="ja-JP" altLang="en-US" sz="1400" dirty="0">
                <a:latin typeface="Noto Sans JP" panose="020B0200000000000000" pitchFamily="50" charset="-128"/>
                <a:ea typeface="Noto Sans JP" panose="020B0200000000000000" pitchFamily="50" charset="-128"/>
              </a:rPr>
              <a:t>、</a:t>
            </a:r>
            <a:r>
              <a:rPr kumimoji="1" lang="en-US" altLang="ja-JP" sz="1400" dirty="0">
                <a:latin typeface="Noto Sans JP" panose="020B0200000000000000" pitchFamily="50" charset="-128"/>
                <a:ea typeface="Noto Sans JP" panose="020B0200000000000000" pitchFamily="50" charset="-128"/>
              </a:rPr>
              <a:t>Excel</a:t>
            </a:r>
            <a:r>
              <a:rPr kumimoji="1" lang="ja-JP" altLang="en-US" sz="1400" dirty="0">
                <a:latin typeface="Noto Sans JP" panose="020B0200000000000000" pitchFamily="50" charset="-128"/>
                <a:ea typeface="Noto Sans JP" panose="020B0200000000000000" pitchFamily="50" charset="-128"/>
              </a:rPr>
              <a:t>、</a:t>
            </a:r>
            <a:r>
              <a:rPr kumimoji="1" lang="en-US" altLang="ja-JP" sz="1400" dirty="0">
                <a:latin typeface="Noto Sans JP" panose="020B0200000000000000" pitchFamily="50" charset="-128"/>
                <a:ea typeface="Noto Sans JP" panose="020B0200000000000000" pitchFamily="50" charset="-128"/>
              </a:rPr>
              <a:t>Word</a:t>
            </a:r>
            <a:r>
              <a:rPr kumimoji="1" lang="ja-JP" altLang="en-US" sz="1400" dirty="0">
                <a:latin typeface="Noto Sans JP" panose="020B0200000000000000" pitchFamily="50" charset="-128"/>
                <a:ea typeface="Noto Sans JP" panose="020B0200000000000000" pitchFamily="50" charset="-128"/>
              </a:rPr>
              <a:t>、</a:t>
            </a:r>
            <a:r>
              <a:rPr kumimoji="1" lang="en-US" altLang="ja-JP" sz="1400" dirty="0">
                <a:latin typeface="Noto Sans JP" panose="020B0200000000000000" pitchFamily="50" charset="-128"/>
                <a:ea typeface="Noto Sans JP" panose="020B0200000000000000" pitchFamily="50" charset="-128"/>
              </a:rPr>
              <a:t>PowerPoint</a:t>
            </a:r>
            <a:r>
              <a:rPr kumimoji="1" lang="ja-JP" altLang="en-US" sz="1400" dirty="0">
                <a:latin typeface="Noto Sans JP" panose="020B0200000000000000" pitchFamily="50" charset="-128"/>
                <a:ea typeface="Noto Sans JP" panose="020B0200000000000000" pitchFamily="50" charset="-128"/>
              </a:rPr>
              <a:t>を使えること​​</a:t>
            </a:r>
          </a:p>
          <a:p>
            <a:r>
              <a:rPr kumimoji="1" lang="ja-JP" altLang="en-US" sz="1400" u="sng" dirty="0">
                <a:latin typeface="Noto Sans JP" panose="020B0200000000000000" pitchFamily="50" charset="-128"/>
                <a:ea typeface="Noto Sans JP" panose="020B0200000000000000" pitchFamily="50" charset="-128"/>
              </a:rPr>
              <a:t>​</a:t>
            </a:r>
            <a:endParaRPr kumimoji="1" lang="en-US" altLang="ja-JP" sz="1400" u="sng" dirty="0">
              <a:latin typeface="Noto Sans JP" panose="020B0200000000000000" pitchFamily="50" charset="-128"/>
              <a:ea typeface="Noto Sans JP" panose="020B0200000000000000" pitchFamily="50" charset="-128"/>
            </a:endParaRPr>
          </a:p>
          <a:p>
            <a:r>
              <a:rPr kumimoji="1" lang="ja-JP" altLang="en-US" sz="1400" u="sng" dirty="0">
                <a:latin typeface="Noto Sans JP" panose="020B0200000000000000" pitchFamily="50" charset="-128"/>
                <a:ea typeface="Noto Sans JP" panose="020B0200000000000000" pitchFamily="50" charset="-128"/>
              </a:rPr>
              <a:t>■歓迎条件</a:t>
            </a:r>
            <a:endParaRPr kumimoji="1" lang="ja-JP" altLang="en-US" sz="14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latin typeface="Noto Sans JP" panose="020B0200000000000000" pitchFamily="50" charset="-128"/>
                <a:ea typeface="Noto Sans JP" panose="020B0200000000000000" pitchFamily="50" charset="-128"/>
              </a:rPr>
              <a:t>国内または海外におけるホテル、レストラン、テーマパーク、アリーナ、スタジアム、複合施設等、ホスピタリティ事業での実務経験</a:t>
            </a:r>
            <a:endParaRPr lang="en-US" altLang="ja-JP" sz="14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400" dirty="0">
                <a:latin typeface="Noto Sans JP" panose="020B0200000000000000" pitchFamily="50" charset="-128"/>
                <a:ea typeface="Noto Sans JP" panose="020B0200000000000000" pitchFamily="50" charset="-128"/>
              </a:rPr>
              <a:t>誠実さ、挑戦する姿勢、チームワークを重視する方</a:t>
            </a:r>
            <a:endParaRPr kumimoji="1" lang="en-US" altLang="ja-JP" sz="1400" dirty="0">
              <a:latin typeface="Noto Sans JP" panose="020B0200000000000000" pitchFamily="50" charset="-128"/>
              <a:ea typeface="Noto Sans JP" panose="020B0200000000000000" pitchFamily="50" charset="-128"/>
            </a:endParaRPr>
          </a:p>
        </p:txBody>
      </p:sp>
    </p:spTree>
    <p:extLst>
      <p:ext uri="{BB962C8B-B14F-4D97-AF65-F5344CB8AC3E}">
        <p14:creationId xmlns:p14="http://schemas.microsoft.com/office/powerpoint/2010/main" val="426477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191250" y="137201"/>
            <a:ext cx="11809500" cy="346200"/>
          </a:xfrm>
          <a:prstGeom prst="rect">
            <a:avLst/>
          </a:prstGeom>
          <a:noFill/>
          <a:ln>
            <a:noFill/>
          </a:ln>
        </p:spPr>
        <p:txBody>
          <a:bodyPr spcFirstLastPara="1" wrap="square" lIns="91425" tIns="45700" rIns="91425" bIns="45700" anchor="ctr" anchorCtr="0">
            <a:noAutofit/>
          </a:bodyPr>
          <a:lstStyle/>
          <a:p>
            <a:pPr>
              <a:lnSpc>
                <a:spcPct val="100000"/>
              </a:lnSpc>
              <a:spcBef>
                <a:spcPts val="0"/>
              </a:spcBef>
              <a:buClr>
                <a:schemeClr val="dk1"/>
              </a:buClr>
              <a:buSzPts val="1800"/>
              <a:buFont typeface="Arial"/>
            </a:pPr>
            <a:r>
              <a:rPr lang="ja-JP" altLang="en-US" sz="2000" b="1" dirty="0">
                <a:cs typeface="Meiryo"/>
                <a:sym typeface="Meiryo"/>
              </a:rPr>
              <a:t>募集ポジション：大型施設管理</a:t>
            </a:r>
            <a:endParaRPr lang="ja-JP" sz="2000" b="1" dirty="0"/>
          </a:p>
        </p:txBody>
      </p:sp>
      <p:sp>
        <p:nvSpPr>
          <p:cNvPr id="2" name="スライド番号プレースホルダー 3">
            <a:extLst>
              <a:ext uri="{FF2B5EF4-FFF2-40B4-BE49-F238E27FC236}">
                <a16:creationId xmlns:a16="http://schemas.microsoft.com/office/drawing/2014/main" id="{2713DFF5-32F4-BB0A-47A7-5AB49AD0C47D}"/>
              </a:ext>
            </a:extLst>
          </p:cNvPr>
          <p:cNvSpPr>
            <a:spLocks noGrp="1"/>
          </p:cNvSpPr>
          <p:nvPr>
            <p:ph type="sldNum" sz="quarter" idx="12"/>
          </p:nvPr>
        </p:nvSpPr>
        <p:spPr>
          <a:xfrm>
            <a:off x="9448799" y="6485557"/>
            <a:ext cx="2743200" cy="365125"/>
          </a:xfrm>
        </p:spPr>
        <p:txBody>
          <a:bodyPr/>
          <a:lstStyle/>
          <a:p>
            <a:fld id="{B168893F-8A3B-4EEB-996D-E26C08B72684}" type="slidenum">
              <a:rPr kumimoji="1" lang="ja-JP" altLang="en-US" smtClean="0"/>
              <a:t>14</a:t>
            </a:fld>
            <a:endParaRPr kumimoji="1" lang="ja-JP" altLang="en-US"/>
          </a:p>
        </p:txBody>
      </p:sp>
      <p:sp>
        <p:nvSpPr>
          <p:cNvPr id="4" name="正方形/長方形 3">
            <a:extLst>
              <a:ext uri="{FF2B5EF4-FFF2-40B4-BE49-F238E27FC236}">
                <a16:creationId xmlns:a16="http://schemas.microsoft.com/office/drawing/2014/main" id="{C7450046-563C-5614-6259-F6CDD2EB58B5}"/>
              </a:ext>
            </a:extLst>
          </p:cNvPr>
          <p:cNvSpPr/>
          <p:nvPr/>
        </p:nvSpPr>
        <p:spPr>
          <a:xfrm>
            <a:off x="3930014" y="6645661"/>
            <a:ext cx="4150995" cy="182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9DDD342-BE48-0C42-1D18-79F8103F3FE8}"/>
              </a:ext>
            </a:extLst>
          </p:cNvPr>
          <p:cNvSpPr txBox="1"/>
          <p:nvPr/>
        </p:nvSpPr>
        <p:spPr>
          <a:xfrm>
            <a:off x="239485" y="936172"/>
            <a:ext cx="11647714" cy="5047536"/>
          </a:xfrm>
          <a:prstGeom prst="rect">
            <a:avLst/>
          </a:prstGeom>
          <a:noFill/>
        </p:spPr>
        <p:txBody>
          <a:bodyPr wrap="square" rtlCol="0">
            <a:spAutoFit/>
          </a:bodyPr>
          <a:lstStyle/>
          <a:p>
            <a:pPr lvl="0">
              <a:buSzPts val="1200"/>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■配属</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lvl="0">
              <a:buSzPts val="1200"/>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ベニュー</a:t>
            </a:r>
            <a:r>
              <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&amp;</a:t>
            </a: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イベントオペレーション</a:t>
            </a:r>
            <a:r>
              <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a:t>
            </a: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担当者、またはアソシエイトマネージャー</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lvl="0">
              <a:buSzPts val="1200"/>
            </a:pPr>
            <a:endPar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■業務概要（お任せしたい業務）</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外部専門</a:t>
            </a:r>
            <a:r>
              <a:rPr lang="ja-JP" altLang="en-US" dirty="0">
                <a:latin typeface="Noto Sans JP" panose="020B0200000000000000" pitchFamily="50" charset="-128"/>
                <a:ea typeface="Noto Sans JP" panose="020B0200000000000000" pitchFamily="50" charset="-128"/>
                <a:cs typeface="Latha" panose="020B0502040204020203" pitchFamily="34" charset="0"/>
                <a:sym typeface="Meiryo"/>
              </a:rPr>
              <a:t>業者（維持管理会社等）の業務管理および契約管理 </a:t>
            </a: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cs typeface="Latha" panose="020B0502040204020203" pitchFamily="34" charset="0"/>
                <a:sym typeface="Meiryo"/>
              </a:rPr>
              <a:t>中長期修繕計画のモニタリング、ならびに維持管理会社から提案される修繕工事内容の検討・発注・予算管理 </a:t>
            </a: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cs typeface="Latha" panose="020B0502040204020203" pitchFamily="34" charset="0"/>
                <a:sym typeface="Meiryo"/>
              </a:rPr>
              <a:t>イベント事業者に対する施設利用方法（設備利用方法等）の説明（外部専門業者の支援あり）</a:t>
            </a: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cs typeface="Latha" panose="020B0502040204020203" pitchFamily="34" charset="0"/>
                <a:sym typeface="Meiryo"/>
              </a:rPr>
              <a:t>建物や設備の追加投資計画に対する、維持管理視点からの要望・意見提出 </a:t>
            </a:r>
            <a:endParaRPr lang="en-US" altLang="ja-JP" dirty="0">
              <a:latin typeface="Noto Sans JP" panose="020B0200000000000000" pitchFamily="50" charset="-128"/>
              <a:ea typeface="Noto Sans JP" panose="020B0200000000000000" pitchFamily="50" charset="-128"/>
              <a:cs typeface="Latha" panose="020B0502040204020203" pitchFamily="34" charset="0"/>
              <a:sym typeface="Meiryo"/>
            </a:endParaRPr>
          </a:p>
          <a:p>
            <a:endParaRPr lang="en-US" altLang="ja-JP" dirty="0">
              <a:latin typeface="Noto Sans JP" panose="020B0200000000000000" pitchFamily="50" charset="-128"/>
              <a:ea typeface="Noto Sans JP" panose="020B0200000000000000" pitchFamily="50" charset="-128"/>
              <a:cs typeface="Latha" panose="020B0502040204020203" pitchFamily="34" charset="0"/>
              <a:sym typeface="Meiryo"/>
            </a:endParaRPr>
          </a:p>
          <a:p>
            <a:pPr lvl="0">
              <a:buSzPts val="1200"/>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■チーム概要</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latin typeface="Noto Sans JP" panose="020B0200000000000000" pitchFamily="50" charset="-128"/>
                <a:ea typeface="Noto Sans JP" panose="020B0200000000000000" pitchFamily="50" charset="-128"/>
              </a:rPr>
              <a:t>施設の安全かつ円滑な運営を担い、来場者・主催者・関係事業者すべてにとって価値のある空間を提供することを目的とするチームです</a:t>
            </a:r>
            <a:r>
              <a:rPr lang="ja-JP" altLang="en-US" dirty="0">
                <a:latin typeface="Noto Sans JP" panose="020B0200000000000000" pitchFamily="50" charset="-128"/>
                <a:ea typeface="Noto Sans JP" panose="020B0200000000000000" pitchFamily="50" charset="-128"/>
                <a:cs typeface="Latha" panose="020B0502040204020203" pitchFamily="34" charset="0"/>
                <a:sym typeface="Meiryo"/>
              </a:rPr>
              <a:t>。</a:t>
            </a:r>
            <a:r>
              <a:rPr lang="ja-JP" altLang="en-US" dirty="0">
                <a:latin typeface="Noto Sans JP" panose="020B0200000000000000" pitchFamily="50" charset="-128"/>
                <a:ea typeface="Noto Sans JP" panose="020B0200000000000000" pitchFamily="50" charset="-128"/>
              </a:rPr>
              <a:t>スポーツ興行、音楽ライブ、展示会、地域イベントなど、多様な催しに対応しており、その中で施設管理を業務の主軸とするメンバーも活躍しています</a:t>
            </a:r>
            <a:r>
              <a:rPr lang="ja-JP" altLang="en-US" dirty="0">
                <a:latin typeface="Noto Sans JP" panose="020B0200000000000000" pitchFamily="50" charset="-128"/>
                <a:ea typeface="Noto Sans JP" panose="020B0200000000000000" pitchFamily="50" charset="-128"/>
                <a:sym typeface="Meiryo"/>
              </a:rPr>
              <a:t>。</a:t>
            </a:r>
            <a:endParaRPr lang="en-US" altLang="ja-JP" dirty="0">
              <a:latin typeface="Noto Sans JP" panose="020B0200000000000000" pitchFamily="50" charset="-128"/>
              <a:ea typeface="Noto Sans JP" panose="020B0200000000000000" pitchFamily="50" charset="-128"/>
              <a:sym typeface="Meiryo"/>
            </a:endParaRPr>
          </a:p>
          <a:p>
            <a:endParaRPr lang="ja-JP" altLang="en-US" dirty="0">
              <a:latin typeface="Noto Sans JP" panose="020B0200000000000000" pitchFamily="50" charset="-128"/>
              <a:ea typeface="Noto Sans JP" panose="020B0200000000000000" pitchFamily="50" charset="-128"/>
              <a:cs typeface="Latha" panose="020B0502040204020203" pitchFamily="34" charset="0"/>
              <a:sym typeface="Meiryo"/>
            </a:endParaRPr>
          </a:p>
          <a:p>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■必須条件（</a:t>
            </a:r>
            <a:r>
              <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must</a:t>
            </a: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アリーナビジネスに興味がある方、または施設管理・運営の経験を活かして活躍したい方</a:t>
            </a:r>
            <a:endParaRPr lang="en-US" altLang="ja-JP"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endParaRPr lang="en-US" altLang="ja-JP"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endParaRPr>
          </a:p>
          <a:p>
            <a:r>
              <a:rPr lang="ja-JP" altLang="en-US"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■歓迎条件（</a:t>
            </a:r>
            <a:r>
              <a:rPr lang="en-US" altLang="ja-JP"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want</a:t>
            </a:r>
            <a:r>
              <a:rPr lang="ja-JP" altLang="en-US"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a:t>
            </a:r>
          </a:p>
          <a:p>
            <a:pPr marL="285750" indent="-285750">
              <a:buFont typeface="Arial" panose="020B0604020202020204" pitchFamily="34" charset="0"/>
              <a:buChar char="•"/>
            </a:pPr>
            <a:r>
              <a:rPr lang="ja-JP" altLang="en-US"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集客施設（アリーナ、スタジアム、音楽ホール、商業施設等）または</a:t>
            </a: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公共施設の運営経験を有する方</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solidFill>
                  <a:schemeClr val="dk1"/>
                </a:solidFill>
                <a:latin typeface="Noto Sans JP" panose="020B0200000000000000" pitchFamily="50" charset="-128"/>
                <a:ea typeface="Noto Sans JP" panose="020B0200000000000000" pitchFamily="50" charset="-128"/>
                <a:cs typeface="Latha" panose="020B0502040204020203" pitchFamily="34" charset="0"/>
                <a:sym typeface="Meiryo"/>
              </a:rPr>
              <a:t>常駐して施設管理業務の経験を有する方</a:t>
            </a:r>
            <a:endPar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防火管理者としての業務経験を有する方 </a:t>
            </a:r>
            <a:endParaRPr lang="en-US" altLang="ja-JP"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endParaRPr>
          </a:p>
          <a:p>
            <a:pPr marL="285750" indent="-285750">
              <a:buFont typeface="Arial" panose="020B0604020202020204" pitchFamily="34" charset="0"/>
              <a:buChar char="•"/>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防火･防災管理者、自衛消防講習修了者、廃棄物管理責任者、建築物環境衛生管理技術者の資格を有する方 </a:t>
            </a:r>
          </a:p>
          <a:p>
            <a:pPr marL="285750" indent="-285750">
              <a:buFont typeface="Arial" panose="020B0604020202020204" pitchFamily="34" charset="0"/>
              <a:buChar char="•"/>
            </a:pPr>
            <a:r>
              <a:rPr lang="ja-JP" altLang="en-US" dirty="0">
                <a:solidFill>
                  <a:srgbClr val="333333"/>
                </a:solidFill>
                <a:latin typeface="Noto Sans JP" panose="020B0200000000000000" pitchFamily="50" charset="-128"/>
                <a:ea typeface="Noto Sans JP" panose="020B0200000000000000" pitchFamily="50" charset="-128"/>
                <a:cs typeface="Latha" panose="020B0502040204020203" pitchFamily="34" charset="0"/>
                <a:sym typeface="Meiryo"/>
              </a:rPr>
              <a:t>電気工事士等、設備関係の資格を有する方</a:t>
            </a:r>
          </a:p>
        </p:txBody>
      </p:sp>
    </p:spTree>
    <p:extLst>
      <p:ext uri="{BB962C8B-B14F-4D97-AF65-F5344CB8AC3E}">
        <p14:creationId xmlns:p14="http://schemas.microsoft.com/office/powerpoint/2010/main" val="323517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191250" y="137201"/>
            <a:ext cx="11809500" cy="346200"/>
          </a:xfrm>
          <a:prstGeom prst="rect">
            <a:avLst/>
          </a:prstGeom>
          <a:noFill/>
          <a:ln>
            <a:noFill/>
          </a:ln>
        </p:spPr>
        <p:txBody>
          <a:bodyPr spcFirstLastPara="1" wrap="square" lIns="91425" tIns="45700" rIns="91425" bIns="45700" anchor="ctr" anchorCtr="0">
            <a:noAutofit/>
          </a:bodyPr>
          <a:lstStyle/>
          <a:p>
            <a:pPr lvl="0">
              <a:lnSpc>
                <a:spcPct val="100000"/>
              </a:lnSpc>
              <a:spcBef>
                <a:spcPts val="0"/>
              </a:spcBef>
              <a:buClr>
                <a:schemeClr val="dk1"/>
              </a:buClr>
              <a:buSzPts val="1800"/>
            </a:pPr>
            <a:r>
              <a:rPr lang="ja-JP" altLang="en-US" sz="2000" b="1" dirty="0">
                <a:cs typeface="Meiryo"/>
                <a:sym typeface="Meiryo"/>
              </a:rPr>
              <a:t>募集ポジション：</a:t>
            </a:r>
            <a:r>
              <a:rPr lang="ja-JP" altLang="en-US" sz="1800" b="1" dirty="0">
                <a:cs typeface="Meiryo"/>
                <a:sym typeface="Meiryo"/>
              </a:rPr>
              <a:t>ガバナンス</a:t>
            </a:r>
            <a:r>
              <a:rPr lang="en-US" altLang="ja-JP" sz="1800" b="1" dirty="0">
                <a:cs typeface="Meiryo"/>
                <a:sym typeface="Meiryo"/>
              </a:rPr>
              <a:t>&amp;</a:t>
            </a:r>
            <a:r>
              <a:rPr lang="ja-JP" altLang="en-US" sz="1800" b="1" dirty="0">
                <a:cs typeface="Meiryo"/>
                <a:sym typeface="Meiryo"/>
              </a:rPr>
              <a:t>エンプロイーサティスファクション</a:t>
            </a:r>
            <a:endParaRPr sz="2000" dirty="0"/>
          </a:p>
        </p:txBody>
      </p:sp>
      <p:sp>
        <p:nvSpPr>
          <p:cNvPr id="2" name="スライド番号プレースホルダー 3">
            <a:extLst>
              <a:ext uri="{FF2B5EF4-FFF2-40B4-BE49-F238E27FC236}">
                <a16:creationId xmlns:a16="http://schemas.microsoft.com/office/drawing/2014/main" id="{2713DFF5-32F4-BB0A-47A7-5AB49AD0C47D}"/>
              </a:ext>
            </a:extLst>
          </p:cNvPr>
          <p:cNvSpPr>
            <a:spLocks noGrp="1"/>
          </p:cNvSpPr>
          <p:nvPr>
            <p:ph type="sldNum" sz="quarter" idx="12"/>
          </p:nvPr>
        </p:nvSpPr>
        <p:spPr>
          <a:xfrm>
            <a:off x="9448799" y="6485557"/>
            <a:ext cx="2743200" cy="365125"/>
          </a:xfrm>
        </p:spPr>
        <p:txBody>
          <a:bodyPr/>
          <a:lstStyle/>
          <a:p>
            <a:fld id="{B168893F-8A3B-4EEB-996D-E26C08B72684}" type="slidenum">
              <a:rPr kumimoji="1" lang="ja-JP" altLang="en-US" smtClean="0"/>
              <a:t>15</a:t>
            </a:fld>
            <a:endParaRPr kumimoji="1" lang="ja-JP" altLang="en-US"/>
          </a:p>
        </p:txBody>
      </p:sp>
      <p:sp>
        <p:nvSpPr>
          <p:cNvPr id="4" name="テキスト ボックス 3">
            <a:extLst>
              <a:ext uri="{FF2B5EF4-FFF2-40B4-BE49-F238E27FC236}">
                <a16:creationId xmlns:a16="http://schemas.microsoft.com/office/drawing/2014/main" id="{9A49C8B5-1233-9A2B-A314-1F652E8719F6}"/>
              </a:ext>
            </a:extLst>
          </p:cNvPr>
          <p:cNvSpPr txBox="1"/>
          <p:nvPr/>
        </p:nvSpPr>
        <p:spPr>
          <a:xfrm>
            <a:off x="326572" y="816428"/>
            <a:ext cx="11212285" cy="5709255"/>
          </a:xfrm>
          <a:prstGeom prst="rect">
            <a:avLst/>
          </a:prstGeom>
          <a:noFill/>
        </p:spPr>
        <p:txBody>
          <a:bodyPr wrap="square" rtlCol="0">
            <a:spAutoFit/>
          </a:bodyPr>
          <a:lstStyle/>
          <a:p>
            <a:pPr lvl="0">
              <a:buSzPts val="1200"/>
            </a:pPr>
            <a:r>
              <a:rPr lang="ja-JP" altLang="en-US" sz="1300" u="sng" dirty="0">
                <a:solidFill>
                  <a:srgbClr val="333333"/>
                </a:solidFill>
                <a:latin typeface="Noto Sans JP" panose="020B0200000000000000" pitchFamily="50" charset="-128"/>
                <a:ea typeface="Noto Sans JP" panose="020B0200000000000000" pitchFamily="50" charset="-128"/>
                <a:cs typeface="Latha"/>
                <a:sym typeface="Meiryo"/>
              </a:rPr>
              <a:t>■配属</a:t>
            </a:r>
            <a:endParaRPr lang="en-US" altLang="ja-JP" sz="1300" u="sng" dirty="0">
              <a:solidFill>
                <a:srgbClr val="333333"/>
              </a:solidFill>
              <a:latin typeface="Noto Sans JP" panose="020B0200000000000000" pitchFamily="50" charset="-128"/>
              <a:ea typeface="Noto Sans JP" panose="020B0200000000000000" pitchFamily="50" charset="-128"/>
              <a:cs typeface="Latha"/>
            </a:endParaRPr>
          </a:p>
          <a:p>
            <a:pPr marL="171450" lvl="0" indent="-171450">
              <a:buSzPts val="1200"/>
              <a:buFont typeface="Arial" panose="020B0604020202020204" pitchFamily="34" charset="0"/>
              <a:buChar char="•"/>
            </a:pPr>
            <a:r>
              <a:rPr lang="ja-JP" altLang="en-US" sz="1300" dirty="0">
                <a:solidFill>
                  <a:srgbClr val="333333"/>
                </a:solidFill>
                <a:latin typeface="Noto Sans JP" panose="020B0200000000000000" pitchFamily="50" charset="-128"/>
                <a:ea typeface="Noto Sans JP" panose="020B0200000000000000" pitchFamily="50" charset="-128"/>
                <a:cs typeface="Latha"/>
                <a:sym typeface="Meiryo"/>
              </a:rPr>
              <a:t>コーポレート</a:t>
            </a:r>
            <a:r>
              <a:rPr lang="en-US" altLang="ja-JP" sz="1300" dirty="0">
                <a:solidFill>
                  <a:srgbClr val="333333"/>
                </a:solidFill>
                <a:latin typeface="Noto Sans JP" panose="020B0200000000000000" pitchFamily="50" charset="-128"/>
                <a:ea typeface="Noto Sans JP" panose="020B0200000000000000" pitchFamily="50" charset="-128"/>
                <a:cs typeface="Latha"/>
                <a:sym typeface="Meiryo"/>
              </a:rPr>
              <a:t>/</a:t>
            </a:r>
            <a:r>
              <a:rPr lang="ja-JP" altLang="en-US" sz="1300" dirty="0">
                <a:solidFill>
                  <a:srgbClr val="333333"/>
                </a:solidFill>
                <a:latin typeface="Noto Sans JP" panose="020B0200000000000000" pitchFamily="50" charset="-128"/>
                <a:ea typeface="Noto Sans JP" panose="020B0200000000000000" pitchFamily="50" charset="-128"/>
                <a:cs typeface="Latha"/>
                <a:sym typeface="Meiryo"/>
              </a:rPr>
              <a:t>アソシエイトマネージャー</a:t>
            </a:r>
            <a:endParaRPr lang="en-US" altLang="ja-JP" sz="1300" dirty="0">
              <a:solidFill>
                <a:srgbClr val="333333"/>
              </a:solidFill>
              <a:latin typeface="Noto Sans JP" panose="020B0200000000000000" pitchFamily="50" charset="-128"/>
              <a:ea typeface="Noto Sans JP" panose="020B0200000000000000" pitchFamily="50" charset="-128"/>
              <a:cs typeface="Latha"/>
              <a:sym typeface="Meiryo"/>
            </a:endParaRPr>
          </a:p>
          <a:p>
            <a:pPr marL="171450" lvl="0" indent="-171450">
              <a:buSzPts val="1200"/>
              <a:buFont typeface="Arial" panose="020B0604020202020204" pitchFamily="34" charset="0"/>
              <a:buChar char="•"/>
            </a:pPr>
            <a:endParaRPr lang="en-US" altLang="ja-JP" sz="1300" dirty="0">
              <a:latin typeface="Noto Sans JP" panose="020B0200000000000000" pitchFamily="50" charset="-128"/>
              <a:ea typeface="Noto Sans JP" panose="020B0200000000000000" pitchFamily="50" charset="-128"/>
              <a:cs typeface="Latha" panose="020B0502040204020203" pitchFamily="34" charset="0"/>
            </a:endParaRPr>
          </a:p>
          <a:p>
            <a:r>
              <a:rPr lang="ja-JP" altLang="en-US" sz="1300" u="sng" dirty="0">
                <a:latin typeface="Noto Sans JP" panose="020B0200000000000000" pitchFamily="50" charset="-128"/>
                <a:ea typeface="Noto Sans JP" panose="020B0200000000000000" pitchFamily="50" charset="-128"/>
                <a:cs typeface="Latha"/>
                <a:sym typeface="Meiryo"/>
              </a:rPr>
              <a:t>■業務概要</a:t>
            </a:r>
            <a:endParaRPr lang="en-US" altLang="ja-JP" sz="1300" u="sng" dirty="0">
              <a:latin typeface="Noto Sans JP" panose="020B0200000000000000" pitchFamily="50" charset="-128"/>
              <a:ea typeface="Noto Sans JP" panose="020B0200000000000000" pitchFamily="50" charset="-128"/>
              <a:cs typeface="Latha"/>
            </a:endParaRPr>
          </a:p>
          <a:p>
            <a:pPr marL="171450"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ガバナンス業務（社内）</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意思決定会議体の事務局（株主総会・取締役会・監査役会・経営会議等）</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内部統制、規程規則の運用・改定・モニタリング、</a:t>
            </a:r>
            <a:r>
              <a:rPr lang="en-US" altLang="ja-JP" sz="1300" dirty="0">
                <a:latin typeface="Noto Sans JP" panose="020B0200000000000000" pitchFamily="50" charset="-128"/>
                <a:ea typeface="Noto Sans JP" panose="020B0200000000000000" pitchFamily="50" charset="-128"/>
                <a:cs typeface="Latha"/>
                <a:sym typeface="Meiryo"/>
              </a:rPr>
              <a:t>BCP</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リーガルサポート、電子決裁対応</a:t>
            </a:r>
            <a:endParaRPr lang="en-US" altLang="ja-JP" sz="1300" dirty="0">
              <a:latin typeface="Noto Sans JP" panose="020B0200000000000000" pitchFamily="50" charset="-128"/>
              <a:ea typeface="Noto Sans JP" panose="020B0200000000000000" pitchFamily="50" charset="-128"/>
              <a:cs typeface="Latha"/>
            </a:endParaRPr>
          </a:p>
          <a:p>
            <a:pPr marL="171450"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ガバナンス業務（社外）</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社外：</a:t>
            </a:r>
            <a:r>
              <a:rPr lang="en-US" altLang="ja-JP" sz="1300" dirty="0">
                <a:latin typeface="Noto Sans JP" panose="020B0200000000000000" pitchFamily="50" charset="-128"/>
                <a:ea typeface="Noto Sans JP" panose="020B0200000000000000" pitchFamily="50" charset="-128"/>
                <a:cs typeface="Latha"/>
                <a:sym typeface="Meiryo"/>
              </a:rPr>
              <a:t>PFI</a:t>
            </a:r>
            <a:r>
              <a:rPr lang="ja-JP" altLang="en-US" sz="1300" dirty="0">
                <a:latin typeface="Noto Sans JP" panose="020B0200000000000000" pitchFamily="50" charset="-128"/>
                <a:ea typeface="Noto Sans JP" panose="020B0200000000000000" pitchFamily="50" charset="-128"/>
                <a:cs typeface="Latha"/>
                <a:sym typeface="Meiryo"/>
              </a:rPr>
              <a:t>法や愛知県との契約に基づく愛知県と連携した会議事務局（協議会・第三者機関会合・事業調整会議等）</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モニタリング業務（業務進捗管理）</a:t>
            </a:r>
            <a:endParaRPr lang="en-US" altLang="ja-JP" sz="1300" dirty="0">
              <a:latin typeface="Noto Sans JP" panose="020B0200000000000000" pitchFamily="50" charset="-128"/>
              <a:ea typeface="Noto Sans JP" panose="020B0200000000000000" pitchFamily="50" charset="-128"/>
              <a:cs typeface="Latha"/>
            </a:endParaRPr>
          </a:p>
          <a:p>
            <a:pPr marL="171450"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エンプロイーサティスファクション</a:t>
            </a:r>
            <a:endParaRPr lang="en-US" altLang="ja-JP" sz="1300" dirty="0">
              <a:latin typeface="Noto Sans JP" panose="020B0200000000000000" pitchFamily="50" charset="-128"/>
              <a:ea typeface="Noto Sans JP" panose="020B0200000000000000" pitchFamily="50" charset="-128"/>
              <a:cs typeface="Latha"/>
            </a:endParaRPr>
          </a:p>
          <a:p>
            <a:pPr marL="628650" lvl="1" indent="-1714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良い職場づくり（オフィス環境強化、コミュニケーション活性化、風土づくり）</a:t>
            </a:r>
            <a:endParaRPr lang="en-US" altLang="ja-JP" sz="1300" dirty="0">
              <a:latin typeface="Noto Sans JP" panose="020B0200000000000000" pitchFamily="50" charset="-128"/>
              <a:ea typeface="Noto Sans JP" panose="020B0200000000000000" pitchFamily="50" charset="-128"/>
              <a:cs typeface="Latha"/>
            </a:endParaRPr>
          </a:p>
          <a:p>
            <a:pPr marL="45720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sym typeface="Meiryo"/>
              </a:rPr>
              <a:t>  その他総務業務</a:t>
            </a:r>
            <a:endParaRPr lang="ja-JP" altLang="en-US" sz="1300" dirty="0">
              <a:latin typeface="Noto Sans JP" panose="020B0200000000000000" pitchFamily="50" charset="-128"/>
              <a:ea typeface="Noto Sans JP" panose="020B0200000000000000" pitchFamily="50" charset="-128"/>
              <a:cs typeface="Latha"/>
            </a:endParaRPr>
          </a:p>
          <a:p>
            <a:pPr marL="457200">
              <a:buFont typeface="Arial" panose="020B0604020202020204" pitchFamily="34" charset="0"/>
              <a:buChar char="•"/>
            </a:pPr>
            <a:endParaRPr lang="ja-JP" altLang="en-US" sz="1300" dirty="0">
              <a:latin typeface="Noto Sans JP" panose="020B0200000000000000" pitchFamily="50" charset="-128"/>
              <a:ea typeface="Noto Sans JP" panose="020B0200000000000000" pitchFamily="50" charset="-128"/>
              <a:cs typeface="Latha"/>
            </a:endParaRPr>
          </a:p>
          <a:p>
            <a:r>
              <a:rPr lang="ja-JP" altLang="en-US" sz="1300" u="sng" dirty="0">
                <a:latin typeface="Noto Sans JP" panose="020B0200000000000000" pitchFamily="50" charset="-128"/>
                <a:ea typeface="Noto Sans JP" panose="020B0200000000000000" pitchFamily="50" charset="-128"/>
                <a:cs typeface="Latha"/>
                <a:sym typeface="Meiryo"/>
              </a:rPr>
              <a:t>■</a:t>
            </a:r>
            <a:r>
              <a:rPr lang="ja-JP" altLang="en-US" sz="1300" u="sng" dirty="0">
                <a:latin typeface="Noto Sans JP" panose="020B0200000000000000" pitchFamily="50" charset="-128"/>
                <a:ea typeface="Noto Sans JP" panose="020B0200000000000000" pitchFamily="50" charset="-128"/>
                <a:cs typeface="Latha"/>
              </a:rPr>
              <a:t>チーム概要</a:t>
            </a:r>
            <a:endParaRPr lang="en-US" altLang="ja-JP" sz="1300" u="sng" dirty="0">
              <a:latin typeface="Noto Sans JP" panose="020B0200000000000000" pitchFamily="50" charset="-128"/>
              <a:ea typeface="Noto Sans JP" panose="020B0200000000000000" pitchFamily="50" charset="-128"/>
              <a:cs typeface="Latha"/>
            </a:endParaRPr>
          </a:p>
          <a:p>
            <a:pPr marL="285750" indent="-2857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rPr>
              <a:t>経営企画部コーポレートチームは、経営企画、財務経理、総務、人事、法務等いわゆるバックオフィス全般を担っております、10名程度のチーム体制ですが、社員同士のコミュニケーションを活発にとり、またお互いを支えつつ、自分自身の業務意識も高めつつ、日々楽しく業務に取り組んでいるチームとなります。</a:t>
            </a:r>
          </a:p>
          <a:p>
            <a:endParaRPr lang="ja-JP" altLang="en-US" sz="1300" dirty="0">
              <a:latin typeface="Noto Sans JP" panose="020B0200000000000000" pitchFamily="50" charset="-128"/>
              <a:ea typeface="Noto Sans JP" panose="020B0200000000000000" pitchFamily="50" charset="-128"/>
              <a:cs typeface="Latha"/>
            </a:endParaRPr>
          </a:p>
          <a:p>
            <a:r>
              <a:rPr lang="ja-JP" altLang="en-US" sz="1300" u="sng" dirty="0">
                <a:latin typeface="Noto Sans JP" panose="020B0200000000000000" pitchFamily="50" charset="-128"/>
                <a:ea typeface="Noto Sans JP" panose="020B0200000000000000" pitchFamily="50" charset="-128"/>
              </a:rPr>
              <a:t>■必須条件</a:t>
            </a:r>
          </a:p>
          <a:p>
            <a:pPr marL="285750" indent="-2857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rPr>
              <a:t>事業会社で各種会議体の運営業務の実務経験のある方</a:t>
            </a:r>
            <a:endParaRPr lang="ja-JP" altLang="ja-JP" sz="1300"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rPr>
              <a:t>事業会社で会社の規程規則などの制定から改定、運用業務の実務経験のある方</a:t>
            </a:r>
          </a:p>
          <a:p>
            <a:pPr marL="285750" indent="-285750">
              <a:buFont typeface="Arial" panose="020B0604020202020204" pitchFamily="34" charset="0"/>
              <a:buChar char="•"/>
            </a:pPr>
            <a:r>
              <a:rPr lang="ja-JP" altLang="ja-JP" sz="1300" dirty="0">
                <a:latin typeface="Noto Sans JP" panose="020B0200000000000000" pitchFamily="50" charset="-128"/>
                <a:ea typeface="Noto Sans JP" panose="020B0200000000000000" pitchFamily="50" charset="-128"/>
              </a:rPr>
              <a:t>職場環境の整備や社員同士のコミュニケーション活性化施策等、主に総務業務に関して施策立案から実行まで一連して実務経験のある方</a:t>
            </a:r>
          </a:p>
          <a:p>
            <a:endParaRPr lang="en-US" altLang="ja-JP" sz="1300" dirty="0">
              <a:latin typeface="Noto Sans JP" panose="020B0200000000000000" pitchFamily="50" charset="-128"/>
              <a:ea typeface="Noto Sans JP" panose="020B0200000000000000" pitchFamily="50" charset="-128"/>
            </a:endParaRPr>
          </a:p>
          <a:p>
            <a:r>
              <a:rPr lang="ja-JP" altLang="en-US" sz="1300" u="sng" dirty="0">
                <a:latin typeface="Noto Sans JP" panose="020B0200000000000000" pitchFamily="50" charset="-128"/>
                <a:ea typeface="Noto Sans JP" panose="020B0200000000000000" pitchFamily="50" charset="-128"/>
              </a:rPr>
              <a:t>■歓迎条件</a:t>
            </a:r>
            <a:endParaRPr lang="en-US" altLang="ja-JP" sz="1300" u="sng" dirty="0">
              <a:latin typeface="Noto Sans JP" panose="020B0200000000000000" pitchFamily="50" charset="-128"/>
              <a:ea typeface="Noto Sans JP" panose="020B0200000000000000" pitchFamily="50" charset="-128"/>
            </a:endParaRPr>
          </a:p>
          <a:p>
            <a:pPr marL="285750" indent="-285750">
              <a:buFont typeface="Arial" panose="020B0604020202020204" pitchFamily="34" charset="0"/>
              <a:buChar char="•"/>
            </a:pPr>
            <a:r>
              <a:rPr lang="ja-JP" altLang="en-US" sz="1300" dirty="0">
                <a:latin typeface="Noto Sans JP" panose="020B0200000000000000" pitchFamily="50" charset="-128"/>
                <a:ea typeface="Noto Sans JP" panose="020B0200000000000000" pitchFamily="50" charset="-128"/>
                <a:cs typeface="Latha"/>
              </a:rPr>
              <a:t>過去の業務経験で、自治体との連携を通じた業務の実務経験のある方</a:t>
            </a:r>
            <a:endParaRPr lang="ja-JP" altLang="en-US" sz="1300" dirty="0">
              <a:latin typeface="Noto Sans JP" panose="020B0200000000000000" pitchFamily="50" charset="-128"/>
              <a:ea typeface="Noto Sans JP" panose="020B0200000000000000" pitchFamily="50" charset="-128"/>
            </a:endParaRPr>
          </a:p>
          <a:p>
            <a:endParaRPr kumimoji="1" lang="ja-JP" altLang="en-US" dirty="0"/>
          </a:p>
        </p:txBody>
      </p:sp>
    </p:spTree>
    <p:extLst>
      <p:ext uri="{BB962C8B-B14F-4D97-AF65-F5344CB8AC3E}">
        <p14:creationId xmlns:p14="http://schemas.microsoft.com/office/powerpoint/2010/main" val="53787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 name="Google Shape;236;p13">
            <a:extLst>
              <a:ext uri="{FF2B5EF4-FFF2-40B4-BE49-F238E27FC236}">
                <a16:creationId xmlns:a16="http://schemas.microsoft.com/office/drawing/2014/main" id="{10208BF8-9849-2760-0428-9C116CA9203F}"/>
              </a:ext>
            </a:extLst>
          </p:cNvPr>
          <p:cNvSpPr/>
          <p:nvPr/>
        </p:nvSpPr>
        <p:spPr>
          <a:xfrm>
            <a:off x="291366" y="2918875"/>
            <a:ext cx="2464462" cy="2676634"/>
          </a:xfrm>
          <a:prstGeom prst="roundRect">
            <a:avLst>
              <a:gd name="adj" fmla="val 7770"/>
            </a:avLst>
          </a:prstGeom>
          <a:solidFill>
            <a:srgbClr val="EBF7FF"/>
          </a:solidFill>
          <a:ln w="12700" cap="flat" cmpd="sng">
            <a:solidFill>
              <a:schemeClr val="bg1"/>
            </a:solidFill>
            <a:prstDash val="solid"/>
            <a:miter lim="800000"/>
            <a:headEnd type="none" w="sm" len="sm"/>
            <a:tailEnd type="none" w="sm" len="sm"/>
          </a:ln>
          <a:effectLst/>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latin typeface="Noto Sans JP" panose="020B0200000000000000" pitchFamily="50" charset="-128"/>
                <a:ea typeface="Noto Sans JP" panose="020B0200000000000000" pitchFamily="50" charset="-128"/>
                <a:cs typeface="MS Mincho"/>
                <a:sym typeface="MS Mincho"/>
              </a:rPr>
              <a:t>履歴書・職務経歴書</a:t>
            </a:r>
            <a:endPar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196850" algn="l" rtl="0">
              <a:lnSpc>
                <a:spcPct val="100000"/>
              </a:lnSpc>
              <a:spcBef>
                <a:spcPts val="0"/>
              </a:spcBef>
              <a:spcAft>
                <a:spcPts val="0"/>
              </a:spcAft>
              <a:buClr>
                <a:schemeClr val="lt1"/>
              </a:buClr>
              <a:buSzPts val="1400"/>
              <a:buFont typeface="Noto Sans Symbols"/>
              <a:buNone/>
            </a:pPr>
            <a:endPar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担当：募集ポジション責任者</a:t>
            </a:r>
          </a:p>
        </p:txBody>
      </p:sp>
      <p:sp>
        <p:nvSpPr>
          <p:cNvPr id="3" name="Google Shape;236;p13">
            <a:extLst>
              <a:ext uri="{FF2B5EF4-FFF2-40B4-BE49-F238E27FC236}">
                <a16:creationId xmlns:a16="http://schemas.microsoft.com/office/drawing/2014/main" id="{387982ED-5A0B-7DC0-C679-1AE9D85EA3D8}"/>
              </a:ext>
            </a:extLst>
          </p:cNvPr>
          <p:cNvSpPr/>
          <p:nvPr/>
        </p:nvSpPr>
        <p:spPr>
          <a:xfrm>
            <a:off x="5621316" y="2882779"/>
            <a:ext cx="2645825" cy="2676634"/>
          </a:xfrm>
          <a:prstGeom prst="roundRect">
            <a:avLst>
              <a:gd name="adj" fmla="val 7770"/>
            </a:avLst>
          </a:prstGeom>
          <a:solidFill>
            <a:srgbClr val="EBF7FF"/>
          </a:solidFill>
          <a:ln w="12700" cap="flat" cmpd="sng">
            <a:solidFill>
              <a:schemeClr val="bg1"/>
            </a:solidFill>
            <a:prstDash val="solid"/>
            <a:miter lim="800000"/>
            <a:headEnd type="none" w="sm" len="sm"/>
            <a:tailEnd type="none" w="sm" len="sm"/>
          </a:ln>
          <a:effectLst/>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形式：</a:t>
            </a:r>
            <a:r>
              <a:rPr lang="en-US" altLang="ja-JP" sz="1600" dirty="0">
                <a:solidFill>
                  <a:srgbClr val="000000"/>
                </a:solidFill>
                <a:latin typeface="Noto Sans JP" panose="020B0200000000000000" pitchFamily="50" charset="-128"/>
                <a:ea typeface="Noto Sans JP" panose="020B0200000000000000" pitchFamily="50" charset="-128"/>
                <a:cs typeface="MS Mincho"/>
                <a:sym typeface="MS Mincho"/>
              </a:rPr>
              <a:t>WEB</a:t>
            </a:r>
            <a:endParaRPr lang="ja-JP" altLang="en-US" sz="1600" dirty="0">
              <a:latin typeface="Noto Sans JP" panose="020B0200000000000000" pitchFamily="50" charset="-128"/>
              <a:ea typeface="Noto Sans JP" panose="020B0200000000000000" pitchFamily="50" charset="-128"/>
            </a:endParaRPr>
          </a:p>
          <a:p>
            <a:pPr marL="0" marR="0" lvl="0" indent="0" algn="l" rtl="0">
              <a:lnSpc>
                <a:spcPct val="100000"/>
              </a:lnSpc>
              <a:spcBef>
                <a:spcPts val="0"/>
              </a:spcBef>
              <a:spcAft>
                <a:spcPts val="0"/>
              </a:spcAft>
              <a:buNone/>
            </a:pPr>
            <a:endPar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時間：</a:t>
            </a:r>
            <a:r>
              <a:rPr lang="en-US" altLang="ja-JP"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1</a:t>
            </a:r>
            <a:r>
              <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時間</a:t>
            </a:r>
          </a:p>
          <a:p>
            <a:pPr marL="285750" marR="0" lvl="0" indent="-196850" algn="l" rtl="0">
              <a:lnSpc>
                <a:spcPct val="100000"/>
              </a:lnSpc>
              <a:spcBef>
                <a:spcPts val="0"/>
              </a:spcBef>
              <a:spcAft>
                <a:spcPts val="0"/>
              </a:spcAft>
              <a:buClr>
                <a:schemeClr val="lt1"/>
              </a:buClr>
              <a:buSzPts val="1400"/>
              <a:buFont typeface="Noto Sans Symbols"/>
              <a:buNone/>
            </a:pPr>
            <a:endPar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担当：募集ポジション責任者</a:t>
            </a:r>
          </a:p>
          <a:p>
            <a:pPr marL="0" marR="0" lvl="0" indent="0" algn="l" rtl="0">
              <a:lnSpc>
                <a:spcPct val="100000"/>
              </a:lnSpc>
              <a:spcBef>
                <a:spcPts val="0"/>
              </a:spcBef>
              <a:spcAft>
                <a:spcPts val="0"/>
              </a:spcAft>
              <a:buNone/>
            </a:pPr>
            <a:endPar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0" marR="0" lvl="0" indent="0" algn="l" rtl="0">
              <a:spcBef>
                <a:spcPts val="0"/>
              </a:spcBef>
              <a:spcAft>
                <a:spcPts val="0"/>
              </a:spcAft>
              <a:buNone/>
            </a:pPr>
            <a:r>
              <a:rPr lang="en-US" altLang="ja-JP" sz="1600" dirty="0">
                <a:solidFill>
                  <a:srgbClr val="000000"/>
                </a:solidFill>
                <a:latin typeface="Noto Sans JP" panose="020B0200000000000000" pitchFamily="50" charset="-128"/>
                <a:ea typeface="Noto Sans JP" panose="020B0200000000000000" pitchFamily="50" charset="-128"/>
                <a:cs typeface="MS Mincho"/>
                <a:sym typeface="MS Mincho"/>
              </a:rPr>
              <a:t>※1</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次面接合格後、</a:t>
            </a:r>
            <a:r>
              <a:rPr lang="en-US" altLang="ja-JP" sz="1600" dirty="0">
                <a:solidFill>
                  <a:srgbClr val="000000"/>
                </a:solidFill>
                <a:latin typeface="Noto Sans JP" panose="020B0200000000000000" pitchFamily="50" charset="-128"/>
                <a:ea typeface="Noto Sans JP" panose="020B0200000000000000" pitchFamily="50" charset="-128"/>
                <a:cs typeface="MS Mincho"/>
                <a:sym typeface="MS Mincho"/>
              </a:rPr>
              <a:t>WEB</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テスト（性格のみ）実施</a:t>
            </a:r>
          </a:p>
        </p:txBody>
      </p:sp>
      <p:sp>
        <p:nvSpPr>
          <p:cNvPr id="6" name="Google Shape;236;p13">
            <a:extLst>
              <a:ext uri="{FF2B5EF4-FFF2-40B4-BE49-F238E27FC236}">
                <a16:creationId xmlns:a16="http://schemas.microsoft.com/office/drawing/2014/main" id="{B0DF08C9-7395-3D7F-F785-49DAC06D134A}"/>
              </a:ext>
            </a:extLst>
          </p:cNvPr>
          <p:cNvSpPr/>
          <p:nvPr/>
        </p:nvSpPr>
        <p:spPr>
          <a:xfrm>
            <a:off x="8372698" y="2882779"/>
            <a:ext cx="2464462" cy="2676634"/>
          </a:xfrm>
          <a:prstGeom prst="roundRect">
            <a:avLst>
              <a:gd name="adj" fmla="val 7770"/>
            </a:avLst>
          </a:prstGeom>
          <a:solidFill>
            <a:srgbClr val="EBF7FF"/>
          </a:solidFill>
          <a:ln w="12700" cap="flat" cmpd="sng">
            <a:solidFill>
              <a:schemeClr val="bg1"/>
            </a:solidFill>
            <a:prstDash val="solid"/>
            <a:miter lim="800000"/>
            <a:headEnd type="none" w="sm" len="sm"/>
            <a:tailEnd type="none" w="sm" len="sm"/>
          </a:ln>
          <a:effectLst/>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形式：リアル</a:t>
            </a:r>
          </a:p>
          <a:p>
            <a:pPr marL="285750" marR="0" lvl="0" indent="-196850" algn="l" rtl="0">
              <a:lnSpc>
                <a:spcPct val="100000"/>
              </a:lnSpc>
              <a:spcBef>
                <a:spcPts val="0"/>
              </a:spcBef>
              <a:spcAft>
                <a:spcPts val="0"/>
              </a:spcAft>
              <a:buClr>
                <a:schemeClr val="lt1"/>
              </a:buClr>
              <a:buSzPts val="1400"/>
              <a:buFont typeface="Noto Sans Symbols"/>
              <a:buNone/>
            </a:pPr>
            <a:endPar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時間：</a:t>
            </a:r>
            <a:r>
              <a:rPr lang="en-US" altLang="ja-JP"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1</a:t>
            </a:r>
            <a:r>
              <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時間</a:t>
            </a:r>
          </a:p>
          <a:p>
            <a:pPr marL="285750" marR="0" lvl="0" indent="-196850" algn="l" rtl="0">
              <a:lnSpc>
                <a:spcPct val="100000"/>
              </a:lnSpc>
              <a:spcBef>
                <a:spcPts val="0"/>
              </a:spcBef>
              <a:spcAft>
                <a:spcPts val="0"/>
              </a:spcAft>
              <a:buClr>
                <a:schemeClr val="lt1"/>
              </a:buClr>
              <a:buSzPts val="1400"/>
              <a:buFont typeface="Noto Sans Symbols"/>
              <a:buNone/>
            </a:pPr>
            <a:endParaRPr lang="ja-JP" altLang="en-US"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担当：経営ボード（取締役₊部長</a:t>
            </a:r>
            <a:r>
              <a:rPr lang="ja-JP" altLang="en-US" sz="1600" dirty="0">
                <a:solidFill>
                  <a:srgbClr val="000000"/>
                </a:solidFill>
                <a:latin typeface="MS Mincho"/>
                <a:ea typeface="MS Mincho"/>
                <a:cs typeface="MS Mincho"/>
                <a:sym typeface="MS Mincho"/>
              </a:rPr>
              <a:t>）</a:t>
            </a:r>
          </a:p>
        </p:txBody>
      </p:sp>
      <p:sp>
        <p:nvSpPr>
          <p:cNvPr id="236" name="Google Shape;236;p13"/>
          <p:cNvSpPr/>
          <p:nvPr/>
        </p:nvSpPr>
        <p:spPr>
          <a:xfrm>
            <a:off x="2862265" y="2918882"/>
            <a:ext cx="2645825" cy="2676634"/>
          </a:xfrm>
          <a:prstGeom prst="roundRect">
            <a:avLst>
              <a:gd name="adj" fmla="val 7770"/>
            </a:avLst>
          </a:prstGeom>
          <a:solidFill>
            <a:srgbClr val="EBF7FF"/>
          </a:solidFill>
          <a:ln w="12700" cap="flat" cmpd="sng">
            <a:solidFill>
              <a:schemeClr val="bg1"/>
            </a:solidFill>
            <a:prstDash val="solid"/>
            <a:miter lim="800000"/>
            <a:headEnd type="none" w="sm" len="sm"/>
            <a:tailEnd type="none" w="sm" len="sm"/>
          </a:ln>
          <a:effectLst/>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形式：WEB</a:t>
            </a:r>
            <a:endParaRPr dirty="0">
              <a:latin typeface="Noto Sans JP" panose="020B0200000000000000" pitchFamily="50" charset="-128"/>
              <a:ea typeface="Noto Sans JP" panose="020B0200000000000000" pitchFamily="50" charset="-128"/>
            </a:endParaRPr>
          </a:p>
          <a:p>
            <a:pPr marL="285750" marR="0" lvl="0" indent="-196850" algn="l" rtl="0">
              <a:lnSpc>
                <a:spcPct val="100000"/>
              </a:lnSpc>
              <a:spcBef>
                <a:spcPts val="0"/>
              </a:spcBef>
              <a:spcAft>
                <a:spcPts val="0"/>
              </a:spcAft>
              <a:buClr>
                <a:schemeClr val="lt1"/>
              </a:buClr>
              <a:buSzPts val="1400"/>
              <a:buFont typeface="Noto Sans Symbols"/>
              <a:buNone/>
            </a:pP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時間：1時間</a:t>
            </a:r>
            <a:endParaRPr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196850" algn="l" rtl="0">
              <a:lnSpc>
                <a:spcPct val="100000"/>
              </a:lnSpc>
              <a:spcBef>
                <a:spcPts val="0"/>
              </a:spcBef>
              <a:spcAft>
                <a:spcPts val="0"/>
              </a:spcAft>
              <a:buClr>
                <a:schemeClr val="lt1"/>
              </a:buClr>
              <a:buSzPts val="1400"/>
              <a:buFont typeface="Noto Sans Symbols"/>
              <a:buNone/>
            </a:pPr>
            <a:endParaRPr sz="16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担当：採用担当or募集ポジションメンバー</a:t>
            </a: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0" marR="0" lvl="0" indent="0" algn="l" rtl="0">
              <a:lnSpc>
                <a:spcPct val="100000"/>
              </a:lnSpc>
              <a:spcBef>
                <a:spcPts val="0"/>
              </a:spcBef>
              <a:spcAft>
                <a:spcPts val="0"/>
              </a:spcAft>
              <a:buNone/>
            </a:pP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0" marR="0" lvl="0" indent="0" algn="l" rtl="0">
              <a:lnSpc>
                <a:spcPct val="100000"/>
              </a:lnSpc>
              <a:spcBef>
                <a:spcPts val="0"/>
              </a:spcBef>
              <a:spcAft>
                <a:spcPts val="0"/>
              </a:spcAft>
              <a:buNone/>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※合否なし、NG質問なし</a:t>
            </a: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p:txBody>
      </p:sp>
      <p:sp>
        <p:nvSpPr>
          <p:cNvPr id="230" name="Google Shape;230;p13"/>
          <p:cNvSpPr txBox="1">
            <a:spLocks noGrp="1"/>
          </p:cNvSpPr>
          <p:nvPr>
            <p:ph type="title"/>
          </p:nvPr>
        </p:nvSpPr>
        <p:spPr>
          <a:xfrm>
            <a:off x="191261" y="204613"/>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3200" b="1" dirty="0">
                <a:latin typeface="Noto Sans JP" panose="020B0200000000000000" pitchFamily="50" charset="-128"/>
                <a:ea typeface="Noto Sans JP" panose="020B0200000000000000" pitchFamily="50" charset="-128"/>
              </a:rPr>
              <a:t>選考フロー</a:t>
            </a:r>
            <a:endParaRPr dirty="0">
              <a:latin typeface="Noto Sans JP" panose="020B0200000000000000" pitchFamily="50" charset="-128"/>
              <a:ea typeface="Noto Sans JP" panose="020B0200000000000000" pitchFamily="50" charset="-128"/>
            </a:endParaRPr>
          </a:p>
        </p:txBody>
      </p:sp>
      <p:sp>
        <p:nvSpPr>
          <p:cNvPr id="231" name="Google Shape;231;p13"/>
          <p:cNvSpPr/>
          <p:nvPr/>
        </p:nvSpPr>
        <p:spPr>
          <a:xfrm>
            <a:off x="290493" y="931627"/>
            <a:ext cx="11456037" cy="626954"/>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Noto Sans JP" panose="020B0200000000000000" pitchFamily="50" charset="-128"/>
                <a:ea typeface="Noto Sans JP" panose="020B0200000000000000" pitchFamily="50" charset="-128"/>
                <a:cs typeface="MS Mincho"/>
                <a:sym typeface="MS Mincho"/>
              </a:rPr>
              <a:t>応募者のご意向に沿って、柔軟に対応可能。</a:t>
            </a:r>
            <a:endParaRPr dirty="0">
              <a:latin typeface="Noto Sans JP" panose="020B0200000000000000" pitchFamily="50" charset="-128"/>
              <a:ea typeface="Noto Sans JP" panose="020B0200000000000000" pitchFamily="50" charset="-128"/>
            </a:endParaRPr>
          </a:p>
        </p:txBody>
      </p:sp>
      <p:sp>
        <p:nvSpPr>
          <p:cNvPr id="232" name="Google Shape;232;p13"/>
          <p:cNvSpPr/>
          <p:nvPr/>
        </p:nvSpPr>
        <p:spPr>
          <a:xfrm>
            <a:off x="2961497" y="2618428"/>
            <a:ext cx="1928832"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カジュアル面談</a:t>
            </a:r>
            <a:endParaRPr sz="1800" dirty="0">
              <a:solidFill>
                <a:schemeClr val="lt1"/>
              </a:solidFill>
              <a:latin typeface="Noto Sans JP" panose="020B0200000000000000" pitchFamily="50" charset="-128"/>
              <a:ea typeface="Noto Sans JP" panose="020B0200000000000000" pitchFamily="50" charset="-128"/>
              <a:cs typeface="MS Mincho"/>
              <a:sym typeface="MS Mincho"/>
            </a:endParaRPr>
          </a:p>
        </p:txBody>
      </p:sp>
      <p:sp>
        <p:nvSpPr>
          <p:cNvPr id="233" name="Google Shape;233;p13"/>
          <p:cNvSpPr/>
          <p:nvPr/>
        </p:nvSpPr>
        <p:spPr>
          <a:xfrm>
            <a:off x="5684979" y="2582325"/>
            <a:ext cx="1592121"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1次面接</a:t>
            </a:r>
            <a:endParaRPr sz="1800" dirty="0">
              <a:solidFill>
                <a:schemeClr val="lt1"/>
              </a:solidFill>
              <a:latin typeface="Noto Sans JP" panose="020B0200000000000000" pitchFamily="50" charset="-128"/>
              <a:ea typeface="Noto Sans JP" panose="020B0200000000000000" pitchFamily="50" charset="-128"/>
              <a:cs typeface="MS Mincho"/>
              <a:sym typeface="MS Mincho"/>
            </a:endParaRPr>
          </a:p>
        </p:txBody>
      </p:sp>
      <p:sp>
        <p:nvSpPr>
          <p:cNvPr id="234" name="Google Shape;234;p13"/>
          <p:cNvSpPr/>
          <p:nvPr/>
        </p:nvSpPr>
        <p:spPr>
          <a:xfrm>
            <a:off x="8382222" y="2582325"/>
            <a:ext cx="1592121"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最終面接</a:t>
            </a:r>
            <a:endParaRPr sz="1800" dirty="0">
              <a:solidFill>
                <a:schemeClr val="lt1"/>
              </a:solidFill>
              <a:latin typeface="Noto Sans JP" panose="020B0200000000000000" pitchFamily="50" charset="-128"/>
              <a:ea typeface="Noto Sans JP" panose="020B0200000000000000" pitchFamily="50" charset="-128"/>
              <a:cs typeface="MS Mincho"/>
              <a:sym typeface="MS Mincho"/>
            </a:endParaRPr>
          </a:p>
        </p:txBody>
      </p:sp>
      <p:sp>
        <p:nvSpPr>
          <p:cNvPr id="235" name="Google Shape;235;p13"/>
          <p:cNvSpPr/>
          <p:nvPr/>
        </p:nvSpPr>
        <p:spPr>
          <a:xfrm>
            <a:off x="10942717" y="2582325"/>
            <a:ext cx="1167640"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内定</a:t>
            </a:r>
            <a:endParaRPr dirty="0">
              <a:latin typeface="Noto Sans JP" panose="020B0200000000000000" pitchFamily="50" charset="-128"/>
              <a:ea typeface="Noto Sans JP" panose="020B0200000000000000" pitchFamily="50" charset="-128"/>
            </a:endParaRPr>
          </a:p>
        </p:txBody>
      </p:sp>
      <p:sp>
        <p:nvSpPr>
          <p:cNvPr id="239" name="Google Shape;239;p13"/>
          <p:cNvSpPr txBox="1"/>
          <p:nvPr/>
        </p:nvSpPr>
        <p:spPr>
          <a:xfrm>
            <a:off x="367981" y="1702868"/>
            <a:ext cx="11456037" cy="33855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Noto Sans Symbols"/>
              <a:buChar char="✔"/>
            </a:pPr>
            <a:r>
              <a:rPr lang="ja-JP" sz="1600" dirty="0">
                <a:solidFill>
                  <a:schemeClr val="dk1"/>
                </a:solidFill>
                <a:latin typeface="Noto Sans JP" panose="020B0200000000000000" pitchFamily="50" charset="-128"/>
                <a:ea typeface="Noto Sans JP" panose="020B0200000000000000" pitchFamily="50" charset="-128"/>
                <a:cs typeface="MS Mincho"/>
                <a:sym typeface="MS Mincho"/>
              </a:rPr>
              <a:t>カジュアル面談前に、履歴書・職務経歴書の提出必須。</a:t>
            </a:r>
            <a:endParaRPr sz="1600"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240" name="Google Shape;240;p13"/>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16</a:t>
            </a:fld>
            <a:endParaRPr/>
          </a:p>
        </p:txBody>
      </p:sp>
      <p:sp>
        <p:nvSpPr>
          <p:cNvPr id="241" name="Google Shape;241;p13"/>
          <p:cNvSpPr txBox="1"/>
          <p:nvPr/>
        </p:nvSpPr>
        <p:spPr>
          <a:xfrm>
            <a:off x="367981" y="2041422"/>
            <a:ext cx="11456037" cy="33855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Noto Sans Symbols"/>
              <a:buChar char="✔"/>
            </a:pPr>
            <a:r>
              <a:rPr lang="ja-JP" sz="1600">
                <a:solidFill>
                  <a:schemeClr val="dk1"/>
                </a:solidFill>
                <a:latin typeface="Noto Sans JP" panose="020B0200000000000000" pitchFamily="50" charset="-128"/>
                <a:ea typeface="Noto Sans JP" panose="020B0200000000000000" pitchFamily="50" charset="-128"/>
                <a:cs typeface="MS Mincho"/>
                <a:sym typeface="MS Mincho"/>
              </a:rPr>
              <a:t>新卒採用は実施しておりません。</a:t>
            </a:r>
            <a:endParaRPr sz="160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242" name="Google Shape;242;p13"/>
          <p:cNvSpPr/>
          <p:nvPr/>
        </p:nvSpPr>
        <p:spPr>
          <a:xfrm>
            <a:off x="352801" y="2618421"/>
            <a:ext cx="1755714"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書類選考</a:t>
            </a:r>
            <a:endParaRPr dirty="0">
              <a:latin typeface="Noto Sans JP" panose="020B0200000000000000" pitchFamily="50" charset="-128"/>
              <a:ea typeface="Noto Sans JP" panose="020B02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151871" y="234150"/>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3200" b="1" dirty="0">
                <a:latin typeface="Noto Sans JP" panose="020B0200000000000000" pitchFamily="50" charset="-128"/>
                <a:ea typeface="Noto Sans JP" panose="020B0200000000000000" pitchFamily="50" charset="-128"/>
              </a:rPr>
              <a:t>カジュアル面談参加方法</a:t>
            </a:r>
            <a:endParaRPr dirty="0">
              <a:latin typeface="Noto Sans JP" panose="020B0200000000000000" pitchFamily="50" charset="-128"/>
              <a:ea typeface="Noto Sans JP" panose="020B0200000000000000" pitchFamily="50" charset="-128"/>
            </a:endParaRPr>
          </a:p>
        </p:txBody>
      </p:sp>
      <p:sp>
        <p:nvSpPr>
          <p:cNvPr id="250" name="Google Shape;250;p14"/>
          <p:cNvSpPr/>
          <p:nvPr/>
        </p:nvSpPr>
        <p:spPr>
          <a:xfrm>
            <a:off x="407371" y="888544"/>
            <a:ext cx="11456037" cy="626954"/>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800" dirty="0">
                <a:solidFill>
                  <a:schemeClr val="dk1"/>
                </a:solidFill>
                <a:latin typeface="Noto Sans JP" panose="020B0200000000000000" pitchFamily="50" charset="-128"/>
                <a:ea typeface="Noto Sans JP" panose="020B0200000000000000" pitchFamily="50" charset="-128"/>
                <a:cs typeface="MS Mincho"/>
                <a:sym typeface="MS Mincho"/>
              </a:rPr>
              <a:t>会社</a:t>
            </a:r>
            <a:r>
              <a:rPr lang="en-US" altLang="ja-JP" sz="1800" dirty="0">
                <a:solidFill>
                  <a:schemeClr val="dk1"/>
                </a:solidFill>
                <a:latin typeface="Noto Sans JP" panose="020B0200000000000000" pitchFamily="50" charset="-128"/>
                <a:ea typeface="Noto Sans JP" panose="020B0200000000000000" pitchFamily="50" charset="-128"/>
                <a:cs typeface="MS Mincho"/>
                <a:sym typeface="MS Mincho"/>
              </a:rPr>
              <a:t>HP</a:t>
            </a:r>
            <a:r>
              <a:rPr lang="ja-JP" altLang="en-US" sz="1800" dirty="0">
                <a:solidFill>
                  <a:schemeClr val="dk1"/>
                </a:solidFill>
                <a:latin typeface="Noto Sans JP" panose="020B0200000000000000" pitchFamily="50" charset="-128"/>
                <a:ea typeface="Noto Sans JP" panose="020B0200000000000000" pitchFamily="50" charset="-128"/>
                <a:cs typeface="MS Mincho"/>
                <a:sym typeface="MS Mincho"/>
              </a:rPr>
              <a:t>よりお問い合わせください。</a:t>
            </a:r>
            <a:endParaRPr lang="ja-JP" altLang="en-US" dirty="0">
              <a:latin typeface="Noto Sans JP" panose="020B0200000000000000" pitchFamily="50" charset="-128"/>
              <a:ea typeface="Noto Sans JP" panose="020B0200000000000000" pitchFamily="50" charset="-128"/>
            </a:endParaRPr>
          </a:p>
        </p:txBody>
      </p:sp>
      <p:sp>
        <p:nvSpPr>
          <p:cNvPr id="254" name="Google Shape;254;p14"/>
          <p:cNvSpPr/>
          <p:nvPr/>
        </p:nvSpPr>
        <p:spPr>
          <a:xfrm>
            <a:off x="195867" y="1989672"/>
            <a:ext cx="3454871" cy="2097317"/>
          </a:xfrm>
          <a:prstGeom prst="roundRect">
            <a:avLst/>
          </a:prstGeom>
          <a:solidFill>
            <a:srgbClr val="EBF7FF"/>
          </a:solidFill>
          <a:ln w="12700" cap="flat" cmpd="sng">
            <a:noFill/>
            <a:prstDash val="solid"/>
            <a:miter lim="800000"/>
            <a:headEnd type="none" w="sm" len="sm"/>
            <a:tailEnd type="none" w="sm" len="sm"/>
          </a:ln>
          <a:effectLst/>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endParaRPr lang="en-US" altLang="ja-JP"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ページ下部「Entry」をクリック</a:t>
            </a: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p:txBody>
      </p:sp>
      <p:sp>
        <p:nvSpPr>
          <p:cNvPr id="255" name="Google Shape;255;p14"/>
          <p:cNvSpPr/>
          <p:nvPr/>
        </p:nvSpPr>
        <p:spPr>
          <a:xfrm>
            <a:off x="8408536" y="1989672"/>
            <a:ext cx="3454872" cy="3196460"/>
          </a:xfrm>
          <a:prstGeom prst="roundRect">
            <a:avLst/>
          </a:prstGeom>
          <a:solidFill>
            <a:srgbClr val="EBF7FF"/>
          </a:solidFill>
          <a:ln w="12700" cap="flat" cmpd="sng">
            <a:noFill/>
            <a:prstDash val="solid"/>
            <a:miter lim="800000"/>
            <a:headEnd type="none" w="sm" len="sm"/>
            <a:tailEnd type="none" w="sm" len="sm"/>
          </a:ln>
          <a:effectLst/>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endParaRPr lang="en-US" altLang="ja-JP"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内容を確認させていただき次第、フォーム内に記載いただいたご連絡先へご連絡いたします。</a:t>
            </a:r>
            <a:endParaRPr dirty="0">
              <a:latin typeface="Noto Sans JP" panose="020B0200000000000000" pitchFamily="50" charset="-128"/>
              <a:ea typeface="Noto Sans JP" panose="020B0200000000000000" pitchFamily="50" charset="-128"/>
            </a:endParaRPr>
          </a:p>
          <a:p>
            <a:pPr marL="0" marR="0" lvl="0" indent="0" algn="l" rtl="0">
              <a:lnSpc>
                <a:spcPct val="100000"/>
              </a:lnSpc>
              <a:spcBef>
                <a:spcPts val="0"/>
              </a:spcBef>
              <a:spcAft>
                <a:spcPts val="0"/>
              </a:spcAft>
              <a:buNone/>
            </a:pP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場合によってはご返信までに数日かかることや、内容によってはご返信ができない可能性があります。あらかじめご了承ください。</a:t>
            </a:r>
            <a:endParaRPr dirty="0">
              <a:latin typeface="Noto Sans JP" panose="020B0200000000000000" pitchFamily="50" charset="-128"/>
              <a:ea typeface="Noto Sans JP" panose="020B0200000000000000" pitchFamily="50" charset="-128"/>
            </a:endParaRPr>
          </a:p>
        </p:txBody>
      </p:sp>
      <p:sp>
        <p:nvSpPr>
          <p:cNvPr id="256" name="Google Shape;256;p14"/>
          <p:cNvSpPr/>
          <p:nvPr/>
        </p:nvSpPr>
        <p:spPr>
          <a:xfrm>
            <a:off x="3913011" y="1989672"/>
            <a:ext cx="4287196" cy="4495885"/>
          </a:xfrm>
          <a:prstGeom prst="roundRect">
            <a:avLst/>
          </a:prstGeom>
          <a:solidFill>
            <a:srgbClr val="EBF7FF"/>
          </a:solidFill>
          <a:ln w="12700" cap="flat" cmpd="sng">
            <a:noFill/>
            <a:prstDash val="solid"/>
            <a:miter lim="800000"/>
            <a:headEnd type="none" w="sm" len="sm"/>
            <a:tailEnd type="none" w="sm" len="sm"/>
          </a:ln>
          <a:effectLst/>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お名前、</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ご</a:t>
            </a: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連絡先など必須事項</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の記入をお願い</a:t>
            </a:r>
            <a:r>
              <a:rPr lang="ja-JP" altLang="en-US" sz="1600">
                <a:solidFill>
                  <a:srgbClr val="000000"/>
                </a:solidFill>
                <a:latin typeface="Noto Sans JP" panose="020B0200000000000000" pitchFamily="50" charset="-128"/>
                <a:ea typeface="Noto Sans JP" panose="020B0200000000000000" pitchFamily="50" charset="-128"/>
                <a:cs typeface="MS Mincho"/>
                <a:sym typeface="MS Mincho"/>
              </a:rPr>
              <a:t>いたします。ご質問内容には以下を参考にご記載</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ください。</a:t>
            </a: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a:t>
            </a:r>
            <a:r>
              <a:rPr lang="ja-JP" altLang="en-US" sz="1600" dirty="0">
                <a:solidFill>
                  <a:srgbClr val="000000"/>
                </a:solidFill>
                <a:latin typeface="Noto Sans JP" panose="020B0200000000000000" pitchFamily="50" charset="-128"/>
                <a:ea typeface="Noto Sans JP" panose="020B0200000000000000" pitchFamily="50" charset="-128"/>
                <a:cs typeface="MS Mincho"/>
                <a:sym typeface="MS Mincho"/>
              </a:rPr>
              <a:t>例：</a:t>
            </a:r>
            <a:r>
              <a:rPr lang="ja-JP" sz="1600" dirty="0">
                <a:solidFill>
                  <a:srgbClr val="000000"/>
                </a:solidFill>
                <a:latin typeface="Noto Sans JP" panose="020B0200000000000000" pitchFamily="50" charset="-128"/>
                <a:ea typeface="Noto Sans JP" panose="020B0200000000000000" pitchFamily="50" charset="-128"/>
                <a:cs typeface="MS Mincho"/>
                <a:sym typeface="MS Mincho"/>
              </a:rPr>
              <a:t>○○ポジションについてカジュアル面談希望）</a:t>
            </a:r>
            <a:endParaRPr sz="1600" dirty="0">
              <a:solidFill>
                <a:srgbClr val="000000"/>
              </a:solidFill>
              <a:latin typeface="Noto Sans JP" panose="020B0200000000000000" pitchFamily="50" charset="-128"/>
              <a:ea typeface="Noto Sans JP" panose="020B0200000000000000" pitchFamily="50" charset="-128"/>
              <a:cs typeface="MS Mincho"/>
              <a:sym typeface="MS Mincho"/>
            </a:endParaRPr>
          </a:p>
          <a:p>
            <a:pPr marL="285750" marR="0" lvl="0" indent="-196850" algn="l" rtl="0">
              <a:lnSpc>
                <a:spcPct val="100000"/>
              </a:lnSpc>
              <a:spcBef>
                <a:spcPts val="0"/>
              </a:spcBef>
              <a:spcAft>
                <a:spcPts val="0"/>
              </a:spcAft>
              <a:buClr>
                <a:schemeClr val="lt1"/>
              </a:buClr>
              <a:buSzPts val="1400"/>
              <a:buFont typeface="Noto Sans Symbols"/>
              <a:buNone/>
            </a:pPr>
            <a:endParaRPr sz="1600" dirty="0">
              <a:solidFill>
                <a:srgbClr val="000000"/>
              </a:solidFill>
              <a:latin typeface="MS Mincho"/>
              <a:ea typeface="MS Mincho"/>
              <a:cs typeface="MS Mincho"/>
              <a:sym typeface="MS Mincho"/>
            </a:endParaRPr>
          </a:p>
        </p:txBody>
      </p:sp>
      <p:sp>
        <p:nvSpPr>
          <p:cNvPr id="257" name="Google Shape;257;p14"/>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17</a:t>
            </a:fld>
            <a:endParaRPr dirty="0"/>
          </a:p>
        </p:txBody>
      </p:sp>
      <p:sp>
        <p:nvSpPr>
          <p:cNvPr id="251" name="Google Shape;251;p14"/>
          <p:cNvSpPr/>
          <p:nvPr/>
        </p:nvSpPr>
        <p:spPr>
          <a:xfrm>
            <a:off x="328592" y="1668278"/>
            <a:ext cx="2214581"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採用ページ</a:t>
            </a:r>
            <a:endParaRPr sz="1800" dirty="0">
              <a:solidFill>
                <a:schemeClr val="lt1"/>
              </a:solidFill>
              <a:latin typeface="Noto Sans JP" panose="020B0200000000000000" pitchFamily="50" charset="-128"/>
              <a:ea typeface="Noto Sans JP" panose="020B0200000000000000" pitchFamily="50" charset="-128"/>
              <a:cs typeface="MS Mincho"/>
              <a:sym typeface="MS Mincho"/>
            </a:endParaRPr>
          </a:p>
        </p:txBody>
      </p:sp>
      <p:sp>
        <p:nvSpPr>
          <p:cNvPr id="252" name="Google Shape;252;p14"/>
          <p:cNvSpPr/>
          <p:nvPr/>
        </p:nvSpPr>
        <p:spPr>
          <a:xfrm>
            <a:off x="4193352" y="1668278"/>
            <a:ext cx="2817048"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お問い合わせフォーム</a:t>
            </a:r>
            <a:endParaRPr dirty="0">
              <a:latin typeface="Noto Sans JP" panose="020B0200000000000000" pitchFamily="50" charset="-128"/>
              <a:ea typeface="Noto Sans JP" panose="020B0200000000000000" pitchFamily="50" charset="-128"/>
            </a:endParaRPr>
          </a:p>
        </p:txBody>
      </p:sp>
      <p:sp>
        <p:nvSpPr>
          <p:cNvPr id="253" name="Google Shape;253;p14"/>
          <p:cNvSpPr/>
          <p:nvPr/>
        </p:nvSpPr>
        <p:spPr>
          <a:xfrm>
            <a:off x="8408536" y="1668278"/>
            <a:ext cx="2630662" cy="410930"/>
          </a:xfrm>
          <a:prstGeom prst="homePlate">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lt1"/>
                </a:solidFill>
                <a:latin typeface="Noto Sans JP" panose="020B0200000000000000" pitchFamily="50" charset="-128"/>
                <a:ea typeface="Noto Sans JP" panose="020B0200000000000000" pitchFamily="50" charset="-128"/>
                <a:cs typeface="MS Mincho"/>
                <a:sym typeface="MS Mincho"/>
              </a:rPr>
              <a:t>採用担当よりご連絡</a:t>
            </a:r>
            <a:endParaRPr sz="1800" dirty="0">
              <a:solidFill>
                <a:schemeClr val="lt1"/>
              </a:solidFill>
              <a:latin typeface="Noto Sans JP" panose="020B0200000000000000" pitchFamily="50" charset="-128"/>
              <a:ea typeface="Noto Sans JP" panose="020B0200000000000000" pitchFamily="50" charset="-128"/>
              <a:cs typeface="MS Mincho"/>
              <a:sym typeface="MS Mincho"/>
            </a:endParaRPr>
          </a:p>
        </p:txBody>
      </p:sp>
      <p:pic>
        <p:nvPicPr>
          <p:cNvPr id="4" name="図 3">
            <a:extLst>
              <a:ext uri="{FF2B5EF4-FFF2-40B4-BE49-F238E27FC236}">
                <a16:creationId xmlns:a16="http://schemas.microsoft.com/office/drawing/2014/main" id="{379EDDDE-2E91-6BE6-A024-E453292446CD}"/>
              </a:ext>
            </a:extLst>
          </p:cNvPr>
          <p:cNvPicPr>
            <a:picLocks noChangeAspect="1"/>
          </p:cNvPicPr>
          <p:nvPr/>
        </p:nvPicPr>
        <p:blipFill>
          <a:blip r:embed="rId3"/>
          <a:stretch>
            <a:fillRect/>
          </a:stretch>
        </p:blipFill>
        <p:spPr>
          <a:xfrm>
            <a:off x="447532" y="2948943"/>
            <a:ext cx="2971943" cy="960114"/>
          </a:xfrm>
          <a:prstGeom prst="rect">
            <a:avLst/>
          </a:prstGeom>
        </p:spPr>
      </p:pic>
      <p:pic>
        <p:nvPicPr>
          <p:cNvPr id="9" name="図 8">
            <a:extLst>
              <a:ext uri="{FF2B5EF4-FFF2-40B4-BE49-F238E27FC236}">
                <a16:creationId xmlns:a16="http://schemas.microsoft.com/office/drawing/2014/main" id="{A9B63D3D-F6EE-F0B1-EB64-D4CBD5CC9DFA}"/>
              </a:ext>
            </a:extLst>
          </p:cNvPr>
          <p:cNvPicPr>
            <a:picLocks noChangeAspect="1"/>
          </p:cNvPicPr>
          <p:nvPr/>
        </p:nvPicPr>
        <p:blipFill>
          <a:blip r:embed="rId4"/>
          <a:stretch>
            <a:fillRect/>
          </a:stretch>
        </p:blipFill>
        <p:spPr>
          <a:xfrm>
            <a:off x="4421935" y="3648075"/>
            <a:ext cx="3348130" cy="23359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a:xfrm>
            <a:off x="838200" y="2742418"/>
            <a:ext cx="10515600" cy="5854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MS Mincho"/>
              <a:buNone/>
            </a:pPr>
            <a:r>
              <a:rPr lang="ja-JP" dirty="0">
                <a:latin typeface="Noto Sans JP" panose="020B0200000000000000" pitchFamily="50" charset="-128"/>
                <a:ea typeface="Noto Sans JP" panose="020B0200000000000000" pitchFamily="50" charset="-128"/>
              </a:rPr>
              <a:t>End of File.</a:t>
            </a:r>
            <a:endParaRPr dirty="0">
              <a:latin typeface="Noto Sans JP" panose="020B0200000000000000" pitchFamily="50" charset="-128"/>
              <a:ea typeface="Noto Sans JP" panose="020B0200000000000000" pitchFamily="50" charset="-128"/>
            </a:endParaRPr>
          </a:p>
        </p:txBody>
      </p:sp>
      <p:sp>
        <p:nvSpPr>
          <p:cNvPr id="265" name="Google Shape;265;p15"/>
          <p:cNvSpPr txBox="1">
            <a:spLocks noGrp="1"/>
          </p:cNvSpPr>
          <p:nvPr>
            <p:ph type="body" idx="1"/>
          </p:nvPr>
        </p:nvSpPr>
        <p:spPr>
          <a:xfrm>
            <a:off x="171904" y="98044"/>
            <a:ext cx="5387010" cy="5123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
        <p:nvSpPr>
          <p:cNvPr id="266" name="Google Shape;266;p15"/>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191261" y="208709"/>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株式会社愛知国際アリーナとは</a:t>
            </a:r>
            <a:endParaRPr sz="3200" dirty="0">
              <a:latin typeface="Noto Sans JP" panose="020B0200000000000000" pitchFamily="50" charset="-128"/>
              <a:ea typeface="Noto Sans JP" panose="020B0200000000000000" pitchFamily="50" charset="-128"/>
            </a:endParaRPr>
          </a:p>
        </p:txBody>
      </p:sp>
      <p:sp>
        <p:nvSpPr>
          <p:cNvPr id="68" name="Google Shape;68;p2"/>
          <p:cNvSpPr/>
          <p:nvPr/>
        </p:nvSpPr>
        <p:spPr>
          <a:xfrm>
            <a:off x="367980" y="994476"/>
            <a:ext cx="11456037" cy="626954"/>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rPr>
              <a:t>愛知県へ新体育館提案を実施したコンソーシアムからの出資により会社設立。</a:t>
            </a:r>
            <a:endParaRPr>
              <a:latin typeface="Noto Sans JP" panose="020B0200000000000000" pitchFamily="50" charset="-128"/>
              <a:ea typeface="Noto Sans JP" panose="020B0200000000000000" pitchFamily="50" charset="-128"/>
            </a:endParaRPr>
          </a:p>
        </p:txBody>
      </p:sp>
      <p:sp>
        <p:nvSpPr>
          <p:cNvPr id="69" name="Google Shape;69;p2"/>
          <p:cNvSpPr txBox="1"/>
          <p:nvPr/>
        </p:nvSpPr>
        <p:spPr>
          <a:xfrm>
            <a:off x="1163452" y="1845442"/>
            <a:ext cx="8431702"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Noto Sans Symbols"/>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株式会社愛知国際アリーナ自らが企画・運営の実行主体</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0"/>
              </a:spcBef>
              <a:spcAft>
                <a:spcPts val="0"/>
              </a:spcAft>
              <a:buClr>
                <a:schemeClr val="dk1"/>
              </a:buClr>
              <a:buSzPts val="1600"/>
              <a:buFont typeface="Noto Sans Symbols"/>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アリーナ運営、ビジネス企画など様々な経験者を登用しつつ、専門人材を内製</a:t>
            </a:r>
            <a:endParaRPr dirty="0">
              <a:latin typeface="Noto Sans JP" panose="020B0200000000000000" pitchFamily="50" charset="-128"/>
              <a:ea typeface="Noto Sans JP" panose="020B0200000000000000" pitchFamily="50" charset="-128"/>
            </a:endParaRPr>
          </a:p>
        </p:txBody>
      </p:sp>
      <p:sp>
        <p:nvSpPr>
          <p:cNvPr id="70" name="Google Shape;70;p2"/>
          <p:cNvSpPr/>
          <p:nvPr/>
        </p:nvSpPr>
        <p:spPr>
          <a:xfrm>
            <a:off x="5614948" y="4064895"/>
            <a:ext cx="2360763" cy="445037"/>
          </a:xfrm>
          <a:prstGeom prst="rect">
            <a:avLst/>
          </a:prstGeom>
          <a:noFill/>
          <a:ln>
            <a:noFill/>
          </a:ln>
        </p:spPr>
        <p:txBody>
          <a:bodyPr spcFirstLastPara="1" wrap="square" lIns="84400" tIns="42200" rIns="84400" bIns="42200" anchor="ctr" anchorCtr="1">
            <a:noAutofit/>
          </a:bodyPr>
          <a:lstStyle/>
          <a:p>
            <a:pPr marL="0" marR="0" lvl="0" indent="0" algn="ctr" rtl="0">
              <a:spcBef>
                <a:spcPts val="0"/>
              </a:spcBef>
              <a:spcAft>
                <a:spcPts val="0"/>
              </a:spcAft>
              <a:buNone/>
            </a:pPr>
            <a:r>
              <a:rPr lang="ja-JP" sz="2000" b="1"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出資</a:t>
            </a:r>
            <a:endParaRPr sz="2000" b="1"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sp>
        <p:nvSpPr>
          <p:cNvPr id="71" name="Google Shape;71;p2"/>
          <p:cNvSpPr/>
          <p:nvPr/>
        </p:nvSpPr>
        <p:spPr>
          <a:xfrm>
            <a:off x="5806749" y="4068106"/>
            <a:ext cx="578501" cy="441826"/>
          </a:xfrm>
          <a:prstGeom prst="down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1" i="0" u="none" strike="noStrike" cap="none">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72" name="Google Shape;72;p2"/>
          <p:cNvSpPr/>
          <p:nvPr/>
        </p:nvSpPr>
        <p:spPr>
          <a:xfrm>
            <a:off x="1163452" y="2670421"/>
            <a:ext cx="9865096" cy="1225578"/>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Noto Sans Symbols"/>
              <a:buChar char="■"/>
            </a:pPr>
            <a:r>
              <a:rPr lang="ja-JP" sz="16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rPr>
              <a:t>コンソーシアム構成企業</a:t>
            </a:r>
            <a:endParaRPr>
              <a:latin typeface="Noto Sans JP" panose="020B0200000000000000" pitchFamily="50" charset="-128"/>
              <a:ea typeface="Noto Sans JP" panose="020B0200000000000000" pitchFamily="50" charset="-128"/>
            </a:endParaRPr>
          </a:p>
        </p:txBody>
      </p:sp>
      <p:pic>
        <p:nvPicPr>
          <p:cNvPr id="73" name="Google Shape;73;p2" descr="コーポレートアイデンティティ | 企業情報 | NTTドコモ"/>
          <p:cNvPicPr preferRelativeResize="0"/>
          <p:nvPr/>
        </p:nvPicPr>
        <p:blipFill rotWithShape="1">
          <a:blip r:embed="rId3">
            <a:alphaModFix/>
          </a:blip>
          <a:srcRect l="5918" t="18560" r="7743" b="22531"/>
          <a:stretch/>
        </p:blipFill>
        <p:spPr>
          <a:xfrm>
            <a:off x="2846574" y="3188819"/>
            <a:ext cx="1308046" cy="323434"/>
          </a:xfrm>
          <a:prstGeom prst="rect">
            <a:avLst/>
          </a:prstGeom>
          <a:noFill/>
          <a:ln>
            <a:noFill/>
          </a:ln>
        </p:spPr>
      </p:pic>
      <p:pic>
        <p:nvPicPr>
          <p:cNvPr id="74" name="Google Shape;74;p2" descr="AEG moves to the Desmond | Our Weekly | Black News and Entertainment Los  Angeles"/>
          <p:cNvPicPr preferRelativeResize="0"/>
          <p:nvPr/>
        </p:nvPicPr>
        <p:blipFill rotWithShape="1">
          <a:blip r:embed="rId4">
            <a:alphaModFix/>
          </a:blip>
          <a:srcRect/>
          <a:stretch/>
        </p:blipFill>
        <p:spPr>
          <a:xfrm>
            <a:off x="4445959" y="3150828"/>
            <a:ext cx="805274" cy="399416"/>
          </a:xfrm>
          <a:prstGeom prst="rect">
            <a:avLst/>
          </a:prstGeom>
          <a:noFill/>
          <a:ln>
            <a:noFill/>
          </a:ln>
        </p:spPr>
      </p:pic>
      <p:pic>
        <p:nvPicPr>
          <p:cNvPr id="75" name="Google Shape;75;p2" descr="前田建設工業 - Wikipedia"/>
          <p:cNvPicPr preferRelativeResize="0"/>
          <p:nvPr/>
        </p:nvPicPr>
        <p:blipFill rotWithShape="1">
          <a:blip r:embed="rId5">
            <a:alphaModFix/>
          </a:blip>
          <a:srcRect/>
          <a:stretch/>
        </p:blipFill>
        <p:spPr>
          <a:xfrm>
            <a:off x="1840772" y="3061460"/>
            <a:ext cx="559013" cy="578152"/>
          </a:xfrm>
          <a:prstGeom prst="rect">
            <a:avLst/>
          </a:prstGeom>
          <a:noFill/>
          <a:ln>
            <a:noFill/>
          </a:ln>
        </p:spPr>
      </p:pic>
      <p:pic>
        <p:nvPicPr>
          <p:cNvPr id="76" name="Google Shape;76;p2" descr="東急電鉄株式会社"/>
          <p:cNvPicPr preferRelativeResize="0"/>
          <p:nvPr/>
        </p:nvPicPr>
        <p:blipFill rotWithShape="1">
          <a:blip r:embed="rId6">
            <a:alphaModFix/>
          </a:blip>
          <a:srcRect/>
          <a:stretch/>
        </p:blipFill>
        <p:spPr>
          <a:xfrm>
            <a:off x="6795330" y="3055430"/>
            <a:ext cx="718829" cy="590212"/>
          </a:xfrm>
          <a:prstGeom prst="rect">
            <a:avLst/>
          </a:prstGeom>
          <a:noFill/>
          <a:ln>
            <a:noFill/>
          </a:ln>
        </p:spPr>
      </p:pic>
      <p:pic>
        <p:nvPicPr>
          <p:cNvPr id="77" name="Google Shape;77;p2"/>
          <p:cNvPicPr preferRelativeResize="0"/>
          <p:nvPr/>
        </p:nvPicPr>
        <p:blipFill rotWithShape="1">
          <a:blip r:embed="rId7">
            <a:alphaModFix/>
          </a:blip>
          <a:srcRect/>
          <a:stretch/>
        </p:blipFill>
        <p:spPr>
          <a:xfrm>
            <a:off x="5688670" y="3245628"/>
            <a:ext cx="831182" cy="209816"/>
          </a:xfrm>
          <a:prstGeom prst="rect">
            <a:avLst/>
          </a:prstGeom>
          <a:noFill/>
          <a:ln>
            <a:noFill/>
          </a:ln>
        </p:spPr>
      </p:pic>
      <p:pic>
        <p:nvPicPr>
          <p:cNvPr id="78" name="Google Shape;78;p2" descr="DBJ（日本政策投資銀行）の新卒採用情報｜説明会情報/企業研究/選考対策ならONE CAREER"/>
          <p:cNvPicPr preferRelativeResize="0"/>
          <p:nvPr/>
        </p:nvPicPr>
        <p:blipFill rotWithShape="1">
          <a:blip r:embed="rId8">
            <a:alphaModFix/>
          </a:blip>
          <a:srcRect/>
          <a:stretch/>
        </p:blipFill>
        <p:spPr>
          <a:xfrm>
            <a:off x="7845692" y="3093667"/>
            <a:ext cx="1027257" cy="513739"/>
          </a:xfrm>
          <a:prstGeom prst="rect">
            <a:avLst/>
          </a:prstGeom>
          <a:noFill/>
          <a:ln>
            <a:noFill/>
          </a:ln>
        </p:spPr>
      </p:pic>
      <p:pic>
        <p:nvPicPr>
          <p:cNvPr id="79" name="Google Shape;79;p2" descr="新会社商号およびロゴマークについて 記 三井住友ファイナンス＆リース株式会社"/>
          <p:cNvPicPr preferRelativeResize="0"/>
          <p:nvPr/>
        </p:nvPicPr>
        <p:blipFill rotWithShape="1">
          <a:blip r:embed="rId9">
            <a:alphaModFix/>
          </a:blip>
          <a:srcRect/>
          <a:stretch/>
        </p:blipFill>
        <p:spPr>
          <a:xfrm>
            <a:off x="9353189" y="3136397"/>
            <a:ext cx="864689" cy="428279"/>
          </a:xfrm>
          <a:prstGeom prst="rect">
            <a:avLst/>
          </a:prstGeom>
          <a:noFill/>
          <a:ln>
            <a:noFill/>
          </a:ln>
        </p:spPr>
      </p:pic>
      <p:sp>
        <p:nvSpPr>
          <p:cNvPr id="80" name="Google Shape;80;p2"/>
          <p:cNvSpPr/>
          <p:nvPr/>
        </p:nvSpPr>
        <p:spPr>
          <a:xfrm>
            <a:off x="2466460" y="4679908"/>
            <a:ext cx="7295687" cy="1205625"/>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600"/>
              <a:buFont typeface="Noto Sans Symbols"/>
              <a:buChar char="■"/>
            </a:pPr>
            <a:r>
              <a:rPr lang="ja-JP" sz="16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rPr>
              <a:t>(株)愛知国際アリーナ</a:t>
            </a:r>
            <a:endParaRPr sz="16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endParaRPr>
          </a:p>
          <a:p>
            <a:pPr marL="742950" marR="0" lvl="1" indent="-285750" algn="l" rtl="0">
              <a:spcBef>
                <a:spcPts val="0"/>
              </a:spcBef>
              <a:spcAft>
                <a:spcPts val="0"/>
              </a:spcAft>
              <a:buClr>
                <a:schemeClr val="dk1"/>
              </a:buClr>
              <a:buSzPts val="1600"/>
              <a:buFont typeface="Arial"/>
              <a:buChar char="•"/>
            </a:pPr>
            <a:r>
              <a:rPr lang="ja-JP" sz="16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rPr>
              <a:t>事業機能（マーケティング、イベント誘致、ホスピタリティ…etc）を内包し、サービス品質向上を目指す</a:t>
            </a:r>
            <a:endParaRPr sz="16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81" name="Google Shape;81;p2"/>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191261" y="206935"/>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コンソーシアム構成企業の特徴</a:t>
            </a:r>
            <a:endParaRPr sz="3200" dirty="0">
              <a:latin typeface="Noto Sans JP" panose="020B0200000000000000" pitchFamily="50" charset="-128"/>
              <a:ea typeface="Noto Sans JP" panose="020B0200000000000000" pitchFamily="50" charset="-128"/>
            </a:endParaRPr>
          </a:p>
        </p:txBody>
      </p:sp>
      <p:sp>
        <p:nvSpPr>
          <p:cNvPr id="88" name="Google Shape;88;p3"/>
          <p:cNvSpPr/>
          <p:nvPr/>
        </p:nvSpPr>
        <p:spPr>
          <a:xfrm>
            <a:off x="367981" y="931477"/>
            <a:ext cx="11456037" cy="626954"/>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0" i="0" u="none" strike="noStrike" cap="none">
                <a:solidFill>
                  <a:schemeClr val="dk1"/>
                </a:solidFill>
                <a:latin typeface="Noto Sans JP" panose="020B0200000000000000" pitchFamily="50" charset="-128"/>
                <a:ea typeface="Noto Sans JP" panose="020B0200000000000000" pitchFamily="50" charset="-128"/>
                <a:cs typeface="MS Mincho"/>
                <a:sym typeface="MS Mincho"/>
              </a:rPr>
              <a:t>各分野でのトップランナーが集結、世界最先端のアリーナを目指す。</a:t>
            </a:r>
            <a:endParaRPr>
              <a:latin typeface="Noto Sans JP" panose="020B0200000000000000" pitchFamily="50" charset="-128"/>
              <a:ea typeface="Noto Sans JP" panose="020B0200000000000000" pitchFamily="50" charset="-128"/>
            </a:endParaRPr>
          </a:p>
        </p:txBody>
      </p:sp>
      <p:pic>
        <p:nvPicPr>
          <p:cNvPr id="89" name="Google Shape;89;p3" descr="コーポレートアイデンティティ | 企業情報 | NTTドコモ"/>
          <p:cNvPicPr preferRelativeResize="0"/>
          <p:nvPr/>
        </p:nvPicPr>
        <p:blipFill rotWithShape="1">
          <a:blip r:embed="rId3">
            <a:alphaModFix/>
          </a:blip>
          <a:srcRect l="5918" t="18560" r="7743" b="22531"/>
          <a:stretch/>
        </p:blipFill>
        <p:spPr>
          <a:xfrm>
            <a:off x="344782" y="3749461"/>
            <a:ext cx="1689379" cy="411619"/>
          </a:xfrm>
          <a:prstGeom prst="rect">
            <a:avLst/>
          </a:prstGeom>
          <a:noFill/>
          <a:ln>
            <a:noFill/>
          </a:ln>
        </p:spPr>
      </p:pic>
      <p:sp>
        <p:nvSpPr>
          <p:cNvPr id="90" name="Google Shape;90;p3"/>
          <p:cNvSpPr/>
          <p:nvPr/>
        </p:nvSpPr>
        <p:spPr>
          <a:xfrm>
            <a:off x="2158873" y="3609129"/>
            <a:ext cx="3683133" cy="705687"/>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株式会社NTTドコモ</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運営段階代表企業</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最先端のスマート技術やコンテンツを展開</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91" name="Google Shape;91;p3" descr="前田建設工業 - Wikipedia"/>
          <p:cNvPicPr preferRelativeResize="0"/>
          <p:nvPr/>
        </p:nvPicPr>
        <p:blipFill rotWithShape="1">
          <a:blip r:embed="rId4">
            <a:alphaModFix/>
          </a:blip>
          <a:srcRect/>
          <a:stretch/>
        </p:blipFill>
        <p:spPr>
          <a:xfrm>
            <a:off x="731014" y="2054618"/>
            <a:ext cx="916914" cy="934441"/>
          </a:xfrm>
          <a:prstGeom prst="rect">
            <a:avLst/>
          </a:prstGeom>
          <a:noFill/>
          <a:ln>
            <a:noFill/>
          </a:ln>
        </p:spPr>
      </p:pic>
      <p:sp>
        <p:nvSpPr>
          <p:cNvPr id="92" name="Google Shape;92;p3"/>
          <p:cNvSpPr/>
          <p:nvPr/>
        </p:nvSpPr>
        <p:spPr>
          <a:xfrm>
            <a:off x="2181772" y="2104843"/>
            <a:ext cx="3519513" cy="658472"/>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前田建設工業株式会社</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施設整備段階代表企業</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ｺﾝｾｯｼｮﾝ事業の豊富な経験</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93" name="Google Shape;93;p3" descr="AEG moves to the Desmond | Our Weekly | Black News and Entertainment Los  Angeles"/>
          <p:cNvPicPr preferRelativeResize="0"/>
          <p:nvPr/>
        </p:nvPicPr>
        <p:blipFill rotWithShape="1">
          <a:blip r:embed="rId5">
            <a:alphaModFix/>
          </a:blip>
          <a:srcRect/>
          <a:stretch/>
        </p:blipFill>
        <p:spPr>
          <a:xfrm>
            <a:off x="518048" y="4921482"/>
            <a:ext cx="1342847" cy="656316"/>
          </a:xfrm>
          <a:prstGeom prst="rect">
            <a:avLst/>
          </a:prstGeom>
          <a:noFill/>
          <a:ln>
            <a:noFill/>
          </a:ln>
        </p:spPr>
      </p:pic>
      <p:sp>
        <p:nvSpPr>
          <p:cNvPr id="94" name="Google Shape;94;p3"/>
          <p:cNvSpPr/>
          <p:nvPr/>
        </p:nvSpPr>
        <p:spPr>
          <a:xfrm>
            <a:off x="2158873" y="5167044"/>
            <a:ext cx="3683133" cy="408174"/>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アンシュッツ・エンターテイメント・グループ</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世界のトップアリーナ運営企業</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施設開発～運営までの事業を展開</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95" name="Google Shape;95;p3" descr="東急電鉄株式会社"/>
          <p:cNvPicPr preferRelativeResize="0"/>
          <p:nvPr/>
        </p:nvPicPr>
        <p:blipFill rotWithShape="1">
          <a:blip r:embed="rId6">
            <a:alphaModFix/>
          </a:blip>
          <a:srcRect l="27638" t="24102" r="27484" b="39052"/>
          <a:stretch/>
        </p:blipFill>
        <p:spPr>
          <a:xfrm>
            <a:off x="6722840" y="3084872"/>
            <a:ext cx="693024" cy="560704"/>
          </a:xfrm>
          <a:prstGeom prst="rect">
            <a:avLst/>
          </a:prstGeom>
          <a:noFill/>
          <a:ln>
            <a:noFill/>
          </a:ln>
        </p:spPr>
      </p:pic>
      <p:sp>
        <p:nvSpPr>
          <p:cNvPr id="96" name="Google Shape;96;p3"/>
          <p:cNvSpPr/>
          <p:nvPr/>
        </p:nvSpPr>
        <p:spPr>
          <a:xfrm>
            <a:off x="7947453" y="3149658"/>
            <a:ext cx="3491648" cy="543279"/>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東急株式会社</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高度なホスピタリティノウハウ</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街づくり、高級ホテル運営の実績</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97" name="Google Shape;97;p3"/>
          <p:cNvPicPr preferRelativeResize="0"/>
          <p:nvPr/>
        </p:nvPicPr>
        <p:blipFill rotWithShape="1">
          <a:blip r:embed="rId7">
            <a:alphaModFix/>
          </a:blip>
          <a:srcRect/>
          <a:stretch/>
        </p:blipFill>
        <p:spPr>
          <a:xfrm>
            <a:off x="6537697" y="4395160"/>
            <a:ext cx="1063310" cy="264487"/>
          </a:xfrm>
          <a:prstGeom prst="rect">
            <a:avLst/>
          </a:prstGeom>
          <a:noFill/>
          <a:ln>
            <a:noFill/>
          </a:ln>
        </p:spPr>
      </p:pic>
      <p:sp>
        <p:nvSpPr>
          <p:cNvPr id="98" name="Google Shape;98;p3"/>
          <p:cNvSpPr/>
          <p:nvPr/>
        </p:nvSpPr>
        <p:spPr>
          <a:xfrm>
            <a:off x="7947453" y="4328499"/>
            <a:ext cx="3491648" cy="543279"/>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中部日本放送株式会社</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中部を代表するメディア企業</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地域企業との連携・調整</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sp>
        <p:nvSpPr>
          <p:cNvPr id="99" name="Google Shape;99;p3"/>
          <p:cNvSpPr/>
          <p:nvPr/>
        </p:nvSpPr>
        <p:spPr>
          <a:xfrm>
            <a:off x="7947453" y="5475906"/>
            <a:ext cx="3977260" cy="543279"/>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a:solidFill>
                  <a:srgbClr val="595959"/>
                </a:solidFill>
                <a:latin typeface="Noto Sans JP" panose="020B0200000000000000" pitchFamily="50" charset="-128"/>
                <a:ea typeface="Noto Sans JP" panose="020B0200000000000000" pitchFamily="50" charset="-128"/>
                <a:cs typeface="MS Mincho"/>
                <a:sym typeface="MS Mincho"/>
              </a:rPr>
              <a:t>株式会社日本政策投資銀行</a:t>
            </a:r>
            <a:endParaRPr sz="1600" b="1" i="0" u="sng" strike="noStrike" cap="none">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a:solidFill>
                  <a:srgbClr val="595959"/>
                </a:solidFill>
                <a:latin typeface="Noto Sans JP" panose="020B0200000000000000" pitchFamily="50" charset="-128"/>
                <a:ea typeface="Noto Sans JP" panose="020B0200000000000000" pitchFamily="50" charset="-128"/>
                <a:cs typeface="MS Mincho"/>
                <a:sym typeface="MS Mincho"/>
              </a:rPr>
              <a:t>ファイナンスノウハウのみならず</a:t>
            </a:r>
            <a:endParaRPr sz="1600" b="0" i="0" u="none" strike="noStrike" cap="none">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a:solidFill>
                  <a:srgbClr val="595959"/>
                </a:solidFill>
                <a:latin typeface="Noto Sans JP" panose="020B0200000000000000" pitchFamily="50" charset="-128"/>
                <a:ea typeface="Noto Sans JP" panose="020B0200000000000000" pitchFamily="50" charset="-128"/>
                <a:cs typeface="MS Mincho"/>
                <a:sym typeface="MS Mincho"/>
              </a:rPr>
              <a:t>アリーナビジネスや地域連携の知見</a:t>
            </a:r>
            <a:endParaRPr sz="1600" b="0" i="0" u="none" strike="noStrike" cap="none">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100" name="Google Shape;100;p3" descr="新会社商号およびロゴマークについて 記 三井住友ファイナンス＆リース株式会社"/>
          <p:cNvPicPr preferRelativeResize="0"/>
          <p:nvPr/>
        </p:nvPicPr>
        <p:blipFill rotWithShape="1">
          <a:blip r:embed="rId8">
            <a:alphaModFix/>
          </a:blip>
          <a:srcRect/>
          <a:stretch/>
        </p:blipFill>
        <p:spPr>
          <a:xfrm>
            <a:off x="6603256" y="2017217"/>
            <a:ext cx="932192" cy="454962"/>
          </a:xfrm>
          <a:prstGeom prst="rect">
            <a:avLst/>
          </a:prstGeom>
          <a:noFill/>
          <a:ln>
            <a:noFill/>
          </a:ln>
        </p:spPr>
      </p:pic>
      <p:sp>
        <p:nvSpPr>
          <p:cNvPr id="101" name="Google Shape;101;p3"/>
          <p:cNvSpPr/>
          <p:nvPr/>
        </p:nvSpPr>
        <p:spPr>
          <a:xfrm>
            <a:off x="7947452" y="2047655"/>
            <a:ext cx="3977259" cy="543279"/>
          </a:xfrm>
          <a:prstGeom prst="rect">
            <a:avLst/>
          </a:prstGeom>
          <a:noFill/>
          <a:ln>
            <a:noFill/>
          </a:ln>
        </p:spPr>
        <p:txBody>
          <a:bodyPr spcFirstLastPara="1" wrap="square" lIns="72175" tIns="36075" rIns="72175" bIns="36075" anchor="ctr" anchorCtr="0">
            <a:noAutofit/>
          </a:bodyPr>
          <a:lstStyle/>
          <a:p>
            <a:pPr marL="45116" marR="0" lvl="0" indent="0" algn="l" rtl="0">
              <a:spcBef>
                <a:spcPts val="0"/>
              </a:spcBef>
              <a:spcAft>
                <a:spcPts val="0"/>
              </a:spcAft>
              <a:buNone/>
            </a:pPr>
            <a:r>
              <a:rPr lang="ja-JP"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三井住友ファイナンス&amp;リース株式会社</a:t>
            </a:r>
            <a:endParaRPr sz="1600" b="1" i="0" u="sng"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地域創生に豊富な実績</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a:p>
            <a:pPr marL="45116" marR="0" lvl="0" indent="0" algn="l" rtl="0">
              <a:spcBef>
                <a:spcPts val="0"/>
              </a:spcBef>
              <a:spcAft>
                <a:spcPts val="0"/>
              </a:spcAft>
              <a:buNone/>
            </a:pPr>
            <a:r>
              <a:rPr lang="ja-JP"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rPr>
              <a:t>日本最大級のリース会社</a:t>
            </a:r>
            <a:endParaRPr sz="1600" b="0" i="0" u="none" strike="noStrike" cap="none" dirty="0">
              <a:solidFill>
                <a:srgbClr val="595959"/>
              </a:solidFill>
              <a:latin typeface="Noto Sans JP" panose="020B0200000000000000" pitchFamily="50" charset="-128"/>
              <a:ea typeface="Noto Sans JP" panose="020B0200000000000000" pitchFamily="50" charset="-128"/>
              <a:cs typeface="MS Mincho"/>
              <a:sym typeface="MS Mincho"/>
            </a:endParaRPr>
          </a:p>
        </p:txBody>
      </p:sp>
      <p:pic>
        <p:nvPicPr>
          <p:cNvPr id="102" name="Google Shape;102;p3"/>
          <p:cNvPicPr preferRelativeResize="0"/>
          <p:nvPr/>
        </p:nvPicPr>
        <p:blipFill rotWithShape="1">
          <a:blip r:embed="rId9">
            <a:alphaModFix/>
          </a:blip>
          <a:srcRect t="-9450" r="53935"/>
          <a:stretch/>
        </p:blipFill>
        <p:spPr>
          <a:xfrm>
            <a:off x="6375783" y="5409231"/>
            <a:ext cx="1387138" cy="527342"/>
          </a:xfrm>
          <a:prstGeom prst="rect">
            <a:avLst/>
          </a:prstGeom>
          <a:noFill/>
          <a:ln>
            <a:noFill/>
          </a:ln>
        </p:spPr>
      </p:pic>
      <p:cxnSp>
        <p:nvCxnSpPr>
          <p:cNvPr id="103" name="Google Shape;103;p3"/>
          <p:cNvCxnSpPr/>
          <p:nvPr/>
        </p:nvCxnSpPr>
        <p:spPr>
          <a:xfrm>
            <a:off x="6096000" y="1655868"/>
            <a:ext cx="0" cy="4752528"/>
          </a:xfrm>
          <a:prstGeom prst="straightConnector1">
            <a:avLst/>
          </a:prstGeom>
          <a:noFill/>
          <a:ln w="12700" cap="flat" cmpd="sng">
            <a:solidFill>
              <a:srgbClr val="A5A5A5"/>
            </a:solidFill>
            <a:prstDash val="dash"/>
            <a:miter lim="800000"/>
            <a:headEnd type="none" w="sm" len="sm"/>
            <a:tailEnd type="none" w="sm" len="sm"/>
          </a:ln>
        </p:spPr>
      </p:cxnSp>
      <p:sp>
        <p:nvSpPr>
          <p:cNvPr id="104" name="Google Shape;104;p3"/>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191261" y="206134"/>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我々が大切にしているバリュー</a:t>
            </a:r>
            <a:endParaRPr sz="3200" dirty="0">
              <a:latin typeface="Noto Sans JP" panose="020B0200000000000000" pitchFamily="50" charset="-128"/>
              <a:ea typeface="Noto Sans JP" panose="020B0200000000000000" pitchFamily="50" charset="-128"/>
            </a:endParaRPr>
          </a:p>
        </p:txBody>
      </p:sp>
      <p:sp>
        <p:nvSpPr>
          <p:cNvPr id="114" name="Google Shape;114;p4"/>
          <p:cNvSpPr txBox="1"/>
          <p:nvPr/>
        </p:nvSpPr>
        <p:spPr>
          <a:xfrm>
            <a:off x="4676775" y="1564817"/>
            <a:ext cx="7162800" cy="433960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我々の価値の源泉は人。</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68288" marR="0" lvl="0" indent="0" algn="l" rtl="0">
              <a:spcBef>
                <a:spcPts val="0"/>
              </a:spcBef>
              <a:spcAft>
                <a:spcPts val="0"/>
              </a:spcAft>
              <a:buNone/>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施設や設備は古くなっても、人は成長し続けられる。</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68288" marR="0" lvl="0" indent="0" algn="l" rtl="0">
              <a:spcBef>
                <a:spcPts val="600"/>
              </a:spcBef>
              <a:spcAft>
                <a:spcPts val="0"/>
              </a:spcAft>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このアリーナは、ゲスト・アーティスト・アスリートに加え、地域の方々やビジネスパートナーなど、多数のステークホルダーからの期待を受けている。我々は、そういった方からの期待に応え、期待を超えるサービスを提供し続ける責務がある。</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一人一人がゲストやパートナーに対するフロントであることを自覚し、品質にこだわりぬき、情熱と「自分ごと」としての責任感をもって仕事をやり遂げよう。公共性を背負う施設の担い手であることを自覚して、公明正大さとインテグリティを大事にしよ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60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我々が最良のチームであるために、チームメイトへの感謝、ねぎらい、ポジティブフィードバックを口に出そう。メンバーのバックグラウンドの多様性を武器にして、相互に、そして世界から学ぼう。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15" name="Google Shape;115;p4"/>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4</a:t>
            </a:fld>
            <a:endParaRPr/>
          </a:p>
        </p:txBody>
      </p:sp>
      <p:pic>
        <p:nvPicPr>
          <p:cNvPr id="3" name="図 2" descr="アイコン&#10;&#10;自動的に生成された説明">
            <a:extLst>
              <a:ext uri="{FF2B5EF4-FFF2-40B4-BE49-F238E27FC236}">
                <a16:creationId xmlns:a16="http://schemas.microsoft.com/office/drawing/2014/main" id="{010E9623-1970-8340-17E8-43DF2C6FFE2D}"/>
              </a:ext>
            </a:extLst>
          </p:cNvPr>
          <p:cNvPicPr>
            <a:picLocks noChangeAspect="1"/>
          </p:cNvPicPr>
          <p:nvPr/>
        </p:nvPicPr>
        <p:blipFill rotWithShape="1">
          <a:blip r:embed="rId3"/>
          <a:srcRect l="10219" t="7353" r="9234" b="9978"/>
          <a:stretch/>
        </p:blipFill>
        <p:spPr>
          <a:xfrm>
            <a:off x="1174394" y="2258031"/>
            <a:ext cx="3121890" cy="2770908"/>
          </a:xfrm>
          <a:prstGeom prst="rect">
            <a:avLst/>
          </a:prstGeom>
          <a:ln w="19050">
            <a:solidFill>
              <a:schemeClr val="bg2">
                <a:lumMod val="95000"/>
                <a:lumOff val="5000"/>
              </a:schemeClr>
            </a:solidFill>
          </a:ln>
        </p:spPr>
      </p:pic>
      <p:sp>
        <p:nvSpPr>
          <p:cNvPr id="4" name="Google Shape;113;p4">
            <a:extLst>
              <a:ext uri="{FF2B5EF4-FFF2-40B4-BE49-F238E27FC236}">
                <a16:creationId xmlns:a16="http://schemas.microsoft.com/office/drawing/2014/main" id="{076ABE4D-6BEF-D28B-AE20-599CE065CED3}"/>
              </a:ext>
            </a:extLst>
          </p:cNvPr>
          <p:cNvSpPr txBox="1"/>
          <p:nvPr/>
        </p:nvSpPr>
        <p:spPr>
          <a:xfrm>
            <a:off x="1632535" y="1564817"/>
            <a:ext cx="2205609" cy="523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Our People</a:t>
            </a:r>
            <a:endParaRPr sz="2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pic>
        <p:nvPicPr>
          <p:cNvPr id="5" name="図 4">
            <a:extLst>
              <a:ext uri="{FF2B5EF4-FFF2-40B4-BE49-F238E27FC236}">
                <a16:creationId xmlns:a16="http://schemas.microsoft.com/office/drawing/2014/main" id="{48A10ED7-3615-67E1-04E6-6BC242DB3CBC}"/>
              </a:ext>
            </a:extLst>
          </p:cNvPr>
          <p:cNvPicPr>
            <a:picLocks noChangeAspect="1"/>
          </p:cNvPicPr>
          <p:nvPr/>
        </p:nvPicPr>
        <p:blipFill rotWithShape="1">
          <a:blip r:embed="rId4"/>
          <a:srcRect l="9271" t="10757" r="12502" b="12569"/>
          <a:stretch/>
        </p:blipFill>
        <p:spPr>
          <a:xfrm>
            <a:off x="1213218" y="2363275"/>
            <a:ext cx="3083066" cy="2560419"/>
          </a:xfrm>
          <a:prstGeom prst="rect">
            <a:avLst/>
          </a:prstGeom>
        </p:spPr>
      </p:pic>
      <p:pic>
        <p:nvPicPr>
          <p:cNvPr id="7" name="図 6">
            <a:extLst>
              <a:ext uri="{FF2B5EF4-FFF2-40B4-BE49-F238E27FC236}">
                <a16:creationId xmlns:a16="http://schemas.microsoft.com/office/drawing/2014/main" id="{2D5D3B7A-C848-FC3E-B926-1C4A4703D1F7}"/>
              </a:ext>
            </a:extLst>
          </p:cNvPr>
          <p:cNvPicPr>
            <a:picLocks noChangeAspect="1"/>
          </p:cNvPicPr>
          <p:nvPr/>
        </p:nvPicPr>
        <p:blipFill rotWithShape="1">
          <a:blip r:embed="rId5"/>
          <a:srcRect l="7534" t="5162" r="4906" b="6746"/>
          <a:stretch/>
        </p:blipFill>
        <p:spPr>
          <a:xfrm>
            <a:off x="1251102" y="2363275"/>
            <a:ext cx="3006357" cy="25111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p:nvPr/>
        </p:nvSpPr>
        <p:spPr>
          <a:xfrm>
            <a:off x="5057775" y="1475671"/>
            <a:ext cx="6264696" cy="172354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安心安全は我々のエッセンシャルバリュー。我々の使命は年間100万を超えるファンの命を預かること。</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60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ゲストやスタッフの安心安全を最優先に考えて判断し行動しよう。有事に迅速・的確な動きをするために普段から意識をしよう。提供者の我々の心と体が健康である状態を保とう。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24" name="Google Shape;124;p5"/>
          <p:cNvSpPr txBox="1"/>
          <p:nvPr/>
        </p:nvSpPr>
        <p:spPr>
          <a:xfrm>
            <a:off x="2680064" y="867923"/>
            <a:ext cx="102013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Safety</a:t>
            </a:r>
            <a:endParaRPr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26" name="Google Shape;126;p5"/>
          <p:cNvSpPr txBox="1"/>
          <p:nvPr/>
        </p:nvSpPr>
        <p:spPr>
          <a:xfrm>
            <a:off x="5057775" y="4196862"/>
            <a:ext cx="6582841" cy="19697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我々のアリーナで開催されるイベントの多くは、ミリ単位のこだわりや極限のパフォーマンスや沢山の人・会社・地域によって支えられている至極のスポーツやエンターテイメント。</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60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スポーツやエンターテイメントを創るひと、魅せるひと、支える人への敬意をサービスで体現しよう。このアリーナを使ってよかった、このアリーナを支えてよかったと思ってもらえる存在になろう。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grpSp>
        <p:nvGrpSpPr>
          <p:cNvPr id="127" name="Google Shape;127;p5"/>
          <p:cNvGrpSpPr/>
          <p:nvPr/>
        </p:nvGrpSpPr>
        <p:grpSpPr>
          <a:xfrm>
            <a:off x="2061390" y="3768535"/>
            <a:ext cx="2257478" cy="2489975"/>
            <a:chOff x="2061391" y="3637908"/>
            <a:chExt cx="2257478" cy="2489975"/>
          </a:xfrm>
        </p:grpSpPr>
        <p:sp>
          <p:nvSpPr>
            <p:cNvPr id="128" name="Google Shape;128;p5"/>
            <p:cNvSpPr txBox="1"/>
            <p:nvPr/>
          </p:nvSpPr>
          <p:spPr>
            <a:xfrm>
              <a:off x="2509654" y="3637908"/>
              <a:ext cx="1346701" cy="369291"/>
            </a:xfrm>
            <a:prstGeom prst="rect">
              <a:avLst/>
            </a:prstGeom>
            <a:noFill/>
            <a:ln w="19050">
              <a:solidFill>
                <a:schemeClr val="bg1"/>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Respect</a:t>
              </a:r>
              <a:endParaRPr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pic>
          <p:nvPicPr>
            <p:cNvPr id="129" name="Google Shape;129;p5" descr="アイコン&#10;&#10;自動的に生成された説明"/>
            <p:cNvPicPr preferRelativeResize="0"/>
            <p:nvPr/>
          </p:nvPicPr>
          <p:blipFill rotWithShape="1">
            <a:blip r:embed="rId3">
              <a:alphaModFix/>
            </a:blip>
            <a:srcRect/>
            <a:stretch/>
          </p:blipFill>
          <p:spPr>
            <a:xfrm>
              <a:off x="2061391" y="4066235"/>
              <a:ext cx="2257478" cy="2061648"/>
            </a:xfrm>
            <a:prstGeom prst="rect">
              <a:avLst/>
            </a:prstGeom>
            <a:noFill/>
            <a:ln w="19050" cap="flat" cmpd="sng">
              <a:solidFill>
                <a:schemeClr val="tx1"/>
              </a:solidFill>
              <a:prstDash val="solid"/>
              <a:round/>
              <a:headEnd type="none" w="sm" len="sm"/>
              <a:tailEnd type="none" w="sm" len="sm"/>
            </a:ln>
          </p:spPr>
        </p:pic>
      </p:grpSp>
      <p:sp>
        <p:nvSpPr>
          <p:cNvPr id="130" name="Google Shape;130;p5"/>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5</a:t>
            </a:fld>
            <a:endParaRPr/>
          </a:p>
        </p:txBody>
      </p:sp>
      <p:sp>
        <p:nvSpPr>
          <p:cNvPr id="131" name="Google Shape;131;p5"/>
          <p:cNvSpPr txBox="1">
            <a:spLocks noGrp="1"/>
          </p:cNvSpPr>
          <p:nvPr>
            <p:ph type="title"/>
          </p:nvPr>
        </p:nvSpPr>
        <p:spPr>
          <a:xfrm>
            <a:off x="191261" y="212206"/>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我々が大切にしているバリュー</a:t>
            </a:r>
            <a:endParaRPr sz="3200" dirty="0">
              <a:latin typeface="Noto Sans JP" panose="020B0200000000000000" pitchFamily="50" charset="-128"/>
              <a:ea typeface="Noto Sans JP" panose="020B0200000000000000" pitchFamily="50" charset="-128"/>
            </a:endParaRPr>
          </a:p>
        </p:txBody>
      </p:sp>
      <p:pic>
        <p:nvPicPr>
          <p:cNvPr id="3" name="図 2">
            <a:extLst>
              <a:ext uri="{FF2B5EF4-FFF2-40B4-BE49-F238E27FC236}">
                <a16:creationId xmlns:a16="http://schemas.microsoft.com/office/drawing/2014/main" id="{A4632436-3FDD-8D33-1884-578305B43869}"/>
              </a:ext>
            </a:extLst>
          </p:cNvPr>
          <p:cNvPicPr>
            <a:picLocks noChangeAspect="1"/>
          </p:cNvPicPr>
          <p:nvPr/>
        </p:nvPicPr>
        <p:blipFill rotWithShape="1">
          <a:blip r:embed="rId4"/>
          <a:srcRect t="6104" r="5118" b="4715"/>
          <a:stretch/>
        </p:blipFill>
        <p:spPr>
          <a:xfrm>
            <a:off x="2072820" y="1281756"/>
            <a:ext cx="2234619" cy="2111380"/>
          </a:xfrm>
          <a:prstGeom prst="rect">
            <a:avLst/>
          </a:prstGeom>
          <a:ln w="19050">
            <a:solidFill>
              <a:schemeClr val="tx1"/>
            </a:solidFill>
          </a:ln>
        </p:spPr>
      </p:pic>
      <p:pic>
        <p:nvPicPr>
          <p:cNvPr id="4" name="図 3">
            <a:extLst>
              <a:ext uri="{FF2B5EF4-FFF2-40B4-BE49-F238E27FC236}">
                <a16:creationId xmlns:a16="http://schemas.microsoft.com/office/drawing/2014/main" id="{B9BCA4E2-B69A-100B-2D77-A942B03CED69}"/>
              </a:ext>
            </a:extLst>
          </p:cNvPr>
          <p:cNvPicPr>
            <a:picLocks noChangeAspect="1"/>
          </p:cNvPicPr>
          <p:nvPr/>
        </p:nvPicPr>
        <p:blipFill rotWithShape="1">
          <a:blip r:embed="rId5"/>
          <a:srcRect b="5853"/>
          <a:stretch/>
        </p:blipFill>
        <p:spPr>
          <a:xfrm>
            <a:off x="2264921" y="1333146"/>
            <a:ext cx="1984350" cy="2008598"/>
          </a:xfrm>
          <a:prstGeom prst="rect">
            <a:avLst/>
          </a:prstGeom>
        </p:spPr>
      </p:pic>
      <p:pic>
        <p:nvPicPr>
          <p:cNvPr id="8" name="図 7">
            <a:extLst>
              <a:ext uri="{FF2B5EF4-FFF2-40B4-BE49-F238E27FC236}">
                <a16:creationId xmlns:a16="http://schemas.microsoft.com/office/drawing/2014/main" id="{3DEB904F-27B9-CA51-9B3A-66CCF63C4732}"/>
              </a:ext>
            </a:extLst>
          </p:cNvPr>
          <p:cNvPicPr>
            <a:picLocks noChangeAspect="1"/>
          </p:cNvPicPr>
          <p:nvPr/>
        </p:nvPicPr>
        <p:blipFill rotWithShape="1">
          <a:blip r:embed="rId6"/>
          <a:srcRect l="9584" t="11395" r="9829" b="8380"/>
          <a:stretch/>
        </p:blipFill>
        <p:spPr>
          <a:xfrm>
            <a:off x="2195764" y="4353190"/>
            <a:ext cx="1938246" cy="1851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p:nvPr/>
        </p:nvSpPr>
        <p:spPr>
          <a:xfrm>
            <a:off x="5105400" y="1470685"/>
            <a:ext cx="6535216" cy="172354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我々のアリーナは様々なイベントのゲストが訪れる場所。それら全てのゲストに楽しんでいただくことが我々の提供価値。</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60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ゲストの誰一人として取り残さず、心が没入するような時間を提供しよう。ショーの前後も楽しめる空間をつくろう。我々自身もアリーナが好きになるような仕事をし、人生を楽しもう。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40" name="Google Shape;140;p6"/>
          <p:cNvSpPr txBox="1"/>
          <p:nvPr/>
        </p:nvSpPr>
        <p:spPr>
          <a:xfrm>
            <a:off x="2215462" y="841083"/>
            <a:ext cx="19957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Joy for All</a:t>
            </a:r>
            <a:endParaRPr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42" name="Google Shape;142;p6"/>
          <p:cNvSpPr txBox="1"/>
          <p:nvPr/>
        </p:nvSpPr>
        <p:spPr>
          <a:xfrm>
            <a:off x="5105400" y="4274754"/>
            <a:ext cx="6420916" cy="17235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スポーツやエンターテイメントは進化する。ファンの楽しみ方は変わる。テクノロジーは発展する。</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84150" algn="l" rtl="0">
              <a:spcBef>
                <a:spcPts val="600"/>
              </a:spcBef>
              <a:spcAft>
                <a:spcPts val="0"/>
              </a:spcAft>
              <a:buClr>
                <a:schemeClr val="dk1"/>
              </a:buClr>
              <a:buSzPts val="1600"/>
              <a:buFont typeface="Arial"/>
              <a:buNone/>
            </a:pP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600"/>
              </a:spcBef>
              <a:spcAft>
                <a:spcPts val="0"/>
              </a:spcAft>
              <a:buClr>
                <a:schemeClr val="dk1"/>
              </a:buClr>
              <a:buSzPts val="1600"/>
              <a:buFont typeface="Arial"/>
              <a:buChar char="•"/>
            </a:pPr>
            <a:r>
              <a:rPr lang="ja-JP"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好奇心や創造性を解放して、新たな時代の楽しみ方を発見しよう。発想力と技術力で、この場所ならではの価値を生み出そう。既存の仕組みにとらわれず、今日の失敗を明日の革新につなげよう。</a:t>
            </a:r>
            <a:endParaRPr sz="16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grpSp>
        <p:nvGrpSpPr>
          <p:cNvPr id="143" name="Google Shape;143;p6"/>
          <p:cNvGrpSpPr/>
          <p:nvPr/>
        </p:nvGrpSpPr>
        <p:grpSpPr>
          <a:xfrm>
            <a:off x="2050611" y="3672993"/>
            <a:ext cx="2257300" cy="2519382"/>
            <a:chOff x="2076664" y="3487290"/>
            <a:chExt cx="2257300" cy="2519382"/>
          </a:xfrm>
        </p:grpSpPr>
        <p:sp>
          <p:nvSpPr>
            <p:cNvPr id="144" name="Google Shape;144;p6"/>
            <p:cNvSpPr/>
            <p:nvPr/>
          </p:nvSpPr>
          <p:spPr>
            <a:xfrm>
              <a:off x="2076664" y="3894938"/>
              <a:ext cx="2257300" cy="2111734"/>
            </a:xfrm>
            <a:prstGeom prst="rect">
              <a:avLst/>
            </a:prstGeom>
            <a:solidFill>
              <a:schemeClr val="bg1"/>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S Mincho"/>
                <a:ea typeface="MS Mincho"/>
                <a:cs typeface="MS Mincho"/>
                <a:sym typeface="MS Mincho"/>
              </a:endParaRPr>
            </a:p>
          </p:txBody>
        </p:sp>
        <p:sp>
          <p:nvSpPr>
            <p:cNvPr id="145" name="Google Shape;145;p6"/>
            <p:cNvSpPr txBox="1"/>
            <p:nvPr/>
          </p:nvSpPr>
          <p:spPr>
            <a:xfrm>
              <a:off x="2537092" y="3487290"/>
              <a:ext cx="13398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Discover</a:t>
              </a:r>
              <a:endParaRPr sz="1800" b="1"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p:txBody>
        </p:sp>
      </p:grpSp>
      <p:sp>
        <p:nvSpPr>
          <p:cNvPr id="147" name="Google Shape;147;p6"/>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6</a:t>
            </a:fld>
            <a:endParaRPr/>
          </a:p>
        </p:txBody>
      </p:sp>
      <p:sp>
        <p:nvSpPr>
          <p:cNvPr id="148" name="Google Shape;148;p6"/>
          <p:cNvSpPr txBox="1">
            <a:spLocks noGrp="1"/>
          </p:cNvSpPr>
          <p:nvPr>
            <p:ph type="title"/>
          </p:nvPr>
        </p:nvSpPr>
        <p:spPr>
          <a:xfrm>
            <a:off x="191261" y="197206"/>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我々が大切にしているバリュー</a:t>
            </a:r>
            <a:endParaRPr sz="3200" dirty="0">
              <a:latin typeface="Noto Sans JP" panose="020B0200000000000000" pitchFamily="50" charset="-128"/>
              <a:ea typeface="Noto Sans JP" panose="020B0200000000000000" pitchFamily="50" charset="-128"/>
            </a:endParaRPr>
          </a:p>
        </p:txBody>
      </p:sp>
      <p:pic>
        <p:nvPicPr>
          <p:cNvPr id="3" name="図 2">
            <a:extLst>
              <a:ext uri="{FF2B5EF4-FFF2-40B4-BE49-F238E27FC236}">
                <a16:creationId xmlns:a16="http://schemas.microsoft.com/office/drawing/2014/main" id="{453E90BF-922F-0B0C-98CE-0A699610944D}"/>
              </a:ext>
            </a:extLst>
          </p:cNvPr>
          <p:cNvPicPr>
            <a:picLocks noChangeAspect="1"/>
          </p:cNvPicPr>
          <p:nvPr/>
        </p:nvPicPr>
        <p:blipFill rotWithShape="1">
          <a:blip r:embed="rId3"/>
          <a:srcRect l="3104" t="9645" r="3325" b="7499"/>
          <a:stretch/>
        </p:blipFill>
        <p:spPr>
          <a:xfrm>
            <a:off x="2014425" y="1309108"/>
            <a:ext cx="2329673" cy="2046705"/>
          </a:xfrm>
          <a:prstGeom prst="rect">
            <a:avLst/>
          </a:prstGeom>
          <a:ln w="19050">
            <a:solidFill>
              <a:schemeClr val="tx1"/>
            </a:solidFill>
          </a:ln>
        </p:spPr>
      </p:pic>
      <p:pic>
        <p:nvPicPr>
          <p:cNvPr id="4" name="図 3">
            <a:extLst>
              <a:ext uri="{FF2B5EF4-FFF2-40B4-BE49-F238E27FC236}">
                <a16:creationId xmlns:a16="http://schemas.microsoft.com/office/drawing/2014/main" id="{2786ACCC-08CB-AC24-8DBE-D4E35879B59D}"/>
              </a:ext>
            </a:extLst>
          </p:cNvPr>
          <p:cNvPicPr>
            <a:picLocks noChangeAspect="1"/>
          </p:cNvPicPr>
          <p:nvPr/>
        </p:nvPicPr>
        <p:blipFill rotWithShape="1">
          <a:blip r:embed="rId4"/>
          <a:srcRect l="10104" t="7363" r="11032" b="8923"/>
          <a:stretch/>
        </p:blipFill>
        <p:spPr>
          <a:xfrm>
            <a:off x="2181384" y="4190285"/>
            <a:ext cx="1995753" cy="1892445"/>
          </a:xfrm>
          <a:prstGeom prst="rect">
            <a:avLst/>
          </a:prstGeom>
        </p:spPr>
      </p:pic>
      <p:pic>
        <p:nvPicPr>
          <p:cNvPr id="6" name="図 5">
            <a:extLst>
              <a:ext uri="{FF2B5EF4-FFF2-40B4-BE49-F238E27FC236}">
                <a16:creationId xmlns:a16="http://schemas.microsoft.com/office/drawing/2014/main" id="{3963AA31-E891-FD69-7817-933ACD203BD5}"/>
              </a:ext>
            </a:extLst>
          </p:cNvPr>
          <p:cNvPicPr>
            <a:picLocks noChangeAspect="1"/>
          </p:cNvPicPr>
          <p:nvPr/>
        </p:nvPicPr>
        <p:blipFill rotWithShape="1">
          <a:blip r:embed="rId5"/>
          <a:srcRect t="3822" b="6975"/>
          <a:stretch/>
        </p:blipFill>
        <p:spPr>
          <a:xfrm>
            <a:off x="2226018" y="4190285"/>
            <a:ext cx="1951119" cy="1892446"/>
          </a:xfrm>
          <a:prstGeom prst="rect">
            <a:avLst/>
          </a:prstGeom>
        </p:spPr>
      </p:pic>
      <p:pic>
        <p:nvPicPr>
          <p:cNvPr id="8" name="図 7">
            <a:extLst>
              <a:ext uri="{FF2B5EF4-FFF2-40B4-BE49-F238E27FC236}">
                <a16:creationId xmlns:a16="http://schemas.microsoft.com/office/drawing/2014/main" id="{62A69CCA-7891-7023-5A13-D0EFBD05E012}"/>
              </a:ext>
            </a:extLst>
          </p:cNvPr>
          <p:cNvPicPr>
            <a:picLocks noChangeAspect="1"/>
          </p:cNvPicPr>
          <p:nvPr/>
        </p:nvPicPr>
        <p:blipFill rotWithShape="1">
          <a:blip r:embed="rId6"/>
          <a:srcRect l="21319" t="4435" r="27126" b="4618"/>
          <a:stretch/>
        </p:blipFill>
        <p:spPr>
          <a:xfrm>
            <a:off x="2511039" y="4128443"/>
            <a:ext cx="1216675" cy="20161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252332" y="233443"/>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組織体制</a:t>
            </a:r>
            <a:endParaRPr sz="3200" dirty="0">
              <a:latin typeface="Noto Sans JP" panose="020B0200000000000000" pitchFamily="50" charset="-128"/>
              <a:ea typeface="Noto Sans JP" panose="020B0200000000000000" pitchFamily="50" charset="-128"/>
            </a:endParaRPr>
          </a:p>
        </p:txBody>
      </p:sp>
      <p:sp>
        <p:nvSpPr>
          <p:cNvPr id="156" name="Google Shape;156;p7"/>
          <p:cNvSpPr/>
          <p:nvPr/>
        </p:nvSpPr>
        <p:spPr>
          <a:xfrm>
            <a:off x="2405475" y="2283032"/>
            <a:ext cx="2586945" cy="483900"/>
          </a:xfrm>
          <a:prstGeom prst="rect">
            <a:avLst/>
          </a:prstGeom>
          <a:solidFill>
            <a:srgbClr val="F8A662"/>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sz="1400" b="0" i="0" u="none" strike="noStrike" cap="none">
                <a:solidFill>
                  <a:srgbClr val="000000"/>
                </a:solidFill>
                <a:latin typeface="Noto Sans JP" panose="020B0200000000000000" pitchFamily="50" charset="-128"/>
                <a:ea typeface="Noto Sans JP" panose="020B0200000000000000" pitchFamily="50" charset="-128"/>
                <a:cs typeface="MS Mincho"/>
                <a:sym typeface="MS Mincho"/>
              </a:rPr>
              <a:t>セールス&amp;オペレーション部</a:t>
            </a:r>
            <a:endParaRPr>
              <a:latin typeface="Noto Sans JP" panose="020B0200000000000000" pitchFamily="50" charset="-128"/>
              <a:ea typeface="Noto Sans JP" panose="020B0200000000000000" pitchFamily="50" charset="-128"/>
            </a:endParaRPr>
          </a:p>
        </p:txBody>
      </p:sp>
      <p:sp>
        <p:nvSpPr>
          <p:cNvPr id="157" name="Google Shape;157;p7"/>
          <p:cNvSpPr/>
          <p:nvPr/>
        </p:nvSpPr>
        <p:spPr>
          <a:xfrm>
            <a:off x="8757552" y="2296033"/>
            <a:ext cx="1494259" cy="483900"/>
          </a:xfrm>
          <a:prstGeom prst="rect">
            <a:avLst/>
          </a:prstGeom>
          <a:solidFill>
            <a:srgbClr val="92CCDC"/>
          </a:solidFill>
          <a:ln>
            <a:noFill/>
          </a:ln>
          <a:effectLst>
            <a:outerShdw blurRad="50800" dist="38100" dir="2700000" algn="tl" rotWithShape="0">
              <a:srgbClr val="000000">
                <a:alpha val="40000"/>
              </a:srgbClr>
            </a:outerShdw>
          </a:effectLst>
        </p:spPr>
        <p:txBody>
          <a:bodyPr spcFirstLastPara="1" wrap="square" lIns="4750" tIns="4750" rIns="4750" bIns="4750" anchor="ctr" anchorCtr="0">
            <a:noAutofit/>
          </a:bodyPr>
          <a:lstStyle/>
          <a:p>
            <a:pPr marL="0" marR="0" lvl="0" indent="0" algn="ctr" rtl="0">
              <a:lnSpc>
                <a:spcPct val="90000"/>
              </a:lnSpc>
              <a:spcBef>
                <a:spcPts val="0"/>
              </a:spcBef>
              <a:spcAft>
                <a:spcPts val="0"/>
              </a:spcAft>
              <a:buNone/>
            </a:pPr>
            <a:r>
              <a:rPr lang="ja-JP" sz="1400" b="0" i="0" u="none" strike="noStrike" cap="none">
                <a:solidFill>
                  <a:srgbClr val="000000"/>
                </a:solidFill>
                <a:latin typeface="Noto Sans JP" panose="020B0200000000000000" pitchFamily="50" charset="-128"/>
                <a:ea typeface="Noto Sans JP" panose="020B0200000000000000" pitchFamily="50" charset="-128"/>
                <a:cs typeface="MS Mincho"/>
                <a:sym typeface="MS Mincho"/>
              </a:rPr>
              <a:t>経営企画部</a:t>
            </a:r>
            <a:endParaRPr sz="1400" b="0" i="0" u="none" strike="noStrike" cap="none">
              <a:solidFill>
                <a:srgbClr val="000000"/>
              </a:solidFill>
              <a:latin typeface="Noto Sans JP" panose="020B0200000000000000" pitchFamily="50" charset="-128"/>
              <a:ea typeface="Noto Sans JP" panose="020B0200000000000000" pitchFamily="50" charset="-128"/>
              <a:cs typeface="MS Mincho"/>
              <a:sym typeface="MS Mincho"/>
            </a:endParaRPr>
          </a:p>
        </p:txBody>
      </p:sp>
      <p:sp>
        <p:nvSpPr>
          <p:cNvPr id="158" name="Google Shape;158;p7"/>
          <p:cNvSpPr txBox="1"/>
          <p:nvPr/>
        </p:nvSpPr>
        <p:spPr>
          <a:xfrm>
            <a:off x="8083184" y="3541925"/>
            <a:ext cx="1171077" cy="1400739"/>
          </a:xfrm>
          <a:prstGeom prst="rect">
            <a:avLst/>
          </a:prstGeom>
          <a:solidFill>
            <a:srgbClr val="DAEEF3"/>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4750" tIns="4750" rIns="4750" bIns="4750" anchor="ctr" anchorCtr="0">
            <a:noAutofit/>
          </a:bodyPr>
          <a:lstStyle/>
          <a:p>
            <a:pPr marL="0" marR="0" lvl="0" indent="0" algn="ctr" rtl="0">
              <a:lnSpc>
                <a:spcPct val="90000"/>
              </a:lnSpc>
              <a:spcBef>
                <a:spcPts val="0"/>
              </a:spcBef>
              <a:spcAft>
                <a:spcPts val="0"/>
              </a:spcAft>
              <a:buClr>
                <a:srgbClr val="000000"/>
              </a:buClr>
              <a:buSzPts val="1050"/>
              <a:buFont typeface="MS Mincho"/>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コーポレート（</a:t>
            </a:r>
            <a:r>
              <a:rPr lang="en-US" altLang="ja-JP" dirty="0">
                <a:latin typeface="Noto Sans JP" panose="020B0200000000000000" pitchFamily="50" charset="-128"/>
                <a:ea typeface="Noto Sans JP" panose="020B0200000000000000" pitchFamily="50" charset="-128"/>
                <a:cs typeface="MS Mincho"/>
                <a:sym typeface="MS Mincho"/>
              </a:rPr>
              <a:t>8</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sp>
        <p:nvSpPr>
          <p:cNvPr id="159" name="Google Shape;159;p7"/>
          <p:cNvSpPr txBox="1"/>
          <p:nvPr/>
        </p:nvSpPr>
        <p:spPr>
          <a:xfrm>
            <a:off x="3115424" y="3541925"/>
            <a:ext cx="1171077" cy="1400739"/>
          </a:xfrm>
          <a:prstGeom prst="rect">
            <a:avLst/>
          </a:prstGeom>
          <a:solidFill>
            <a:srgbClr val="FABF8E"/>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グローバル</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パートナーシップ</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6</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sp>
        <p:nvSpPr>
          <p:cNvPr id="160" name="Google Shape;160;p7"/>
          <p:cNvSpPr txBox="1"/>
          <p:nvPr/>
        </p:nvSpPr>
        <p:spPr>
          <a:xfrm>
            <a:off x="1697007" y="3541925"/>
            <a:ext cx="1232881" cy="1400739"/>
          </a:xfrm>
          <a:prstGeom prst="rect">
            <a:avLst/>
          </a:prstGeom>
          <a:solidFill>
            <a:srgbClr val="FABF8E"/>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altLang="en-US" dirty="0">
                <a:latin typeface="Noto Sans JP" panose="020B0200000000000000" pitchFamily="50" charset="-128"/>
                <a:ea typeface="Noto Sans JP" panose="020B0200000000000000" pitchFamily="50" charset="-128"/>
                <a:sym typeface="MS Mincho"/>
              </a:rPr>
              <a:t>コンテンツビジネス</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7</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61" name="Google Shape;161;p7"/>
          <p:cNvCxnSpPr>
            <a:cxnSpLocks/>
            <a:stCxn id="157" idx="2"/>
            <a:endCxn id="158" idx="0"/>
          </p:cNvCxnSpPr>
          <p:nvPr/>
        </p:nvCxnSpPr>
        <p:spPr>
          <a:xfrm rot="5400000">
            <a:off x="8705707" y="2742950"/>
            <a:ext cx="761992" cy="835959"/>
          </a:xfrm>
          <a:prstGeom prst="bentConnector3">
            <a:avLst>
              <a:gd name="adj1" fmla="val 50000"/>
            </a:avLst>
          </a:prstGeom>
          <a:noFill/>
          <a:ln w="9525" cap="flat" cmpd="sng">
            <a:solidFill>
              <a:srgbClr val="888888"/>
            </a:solidFill>
            <a:prstDash val="solid"/>
            <a:round/>
            <a:headEnd type="none" w="sm" len="sm"/>
            <a:tailEnd type="none" w="sm" len="sm"/>
          </a:ln>
        </p:spPr>
      </p:cxnSp>
      <p:cxnSp>
        <p:nvCxnSpPr>
          <p:cNvPr id="162" name="Google Shape;162;p7"/>
          <p:cNvCxnSpPr>
            <a:cxnSpLocks/>
            <a:stCxn id="156" idx="2"/>
            <a:endCxn id="160" idx="0"/>
          </p:cNvCxnSpPr>
          <p:nvPr/>
        </p:nvCxnSpPr>
        <p:spPr>
          <a:xfrm rot="5400000">
            <a:off x="2618702" y="2461678"/>
            <a:ext cx="774993" cy="1385500"/>
          </a:xfrm>
          <a:prstGeom prst="bentConnector3">
            <a:avLst>
              <a:gd name="adj1" fmla="val 50000"/>
            </a:avLst>
          </a:prstGeom>
          <a:noFill/>
          <a:ln w="9525" cap="flat" cmpd="sng">
            <a:solidFill>
              <a:srgbClr val="888888"/>
            </a:solidFill>
            <a:prstDash val="solid"/>
            <a:round/>
            <a:headEnd type="none" w="sm" len="sm"/>
            <a:tailEnd type="none" w="sm" len="sm"/>
          </a:ln>
        </p:spPr>
      </p:cxnSp>
      <p:sp>
        <p:nvSpPr>
          <p:cNvPr id="163" name="Google Shape;163;p7"/>
          <p:cNvSpPr txBox="1"/>
          <p:nvPr/>
        </p:nvSpPr>
        <p:spPr>
          <a:xfrm>
            <a:off x="5114410" y="1442738"/>
            <a:ext cx="2085323" cy="390695"/>
          </a:xfrm>
          <a:prstGeom prst="rect">
            <a:avLst/>
          </a:prstGeom>
          <a:solidFill>
            <a:srgbClr val="BFBFBF"/>
          </a:solid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850" tIns="54000" rIns="5850" bIns="5850" anchor="ctr" anchorCtr="0">
            <a:noAutofit/>
          </a:bodyPr>
          <a:lstStyle/>
          <a:p>
            <a:pPr marL="0" marR="0" lvl="0" indent="0" algn="ctr" rtl="0">
              <a:lnSpc>
                <a:spcPct val="90000"/>
              </a:lnSpc>
              <a:spcBef>
                <a:spcPts val="0"/>
              </a:spcBef>
              <a:spcAft>
                <a:spcPts val="0"/>
              </a:spcAft>
              <a:buNone/>
            </a:pPr>
            <a:r>
              <a:rPr lang="ja-JP" sz="1400" b="0" i="0" u="none" strike="noStrike" cap="none">
                <a:solidFill>
                  <a:srgbClr val="000000"/>
                </a:solidFill>
                <a:latin typeface="Noto Sans JP" panose="020B0200000000000000" pitchFamily="50" charset="-128"/>
                <a:ea typeface="Noto Sans JP" panose="020B0200000000000000" pitchFamily="50" charset="-128"/>
                <a:cs typeface="MS Mincho"/>
                <a:sym typeface="MS Mincho"/>
              </a:rPr>
              <a:t>取締役会</a:t>
            </a:r>
            <a:endParaRPr sz="1400" b="0" i="0" u="none" strike="noStrike" cap="none">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64" name="Google Shape;164;p7"/>
          <p:cNvCxnSpPr>
            <a:cxnSpLocks/>
            <a:stCxn id="156" idx="2"/>
            <a:endCxn id="159" idx="0"/>
          </p:cNvCxnSpPr>
          <p:nvPr/>
        </p:nvCxnSpPr>
        <p:spPr>
          <a:xfrm rot="16200000" flipH="1">
            <a:off x="3312459" y="3153420"/>
            <a:ext cx="774993" cy="2015"/>
          </a:xfrm>
          <a:prstGeom prst="bentConnector3">
            <a:avLst>
              <a:gd name="adj1" fmla="val 50000"/>
            </a:avLst>
          </a:prstGeom>
          <a:noFill/>
          <a:ln w="9525" cap="flat" cmpd="sng">
            <a:solidFill>
              <a:srgbClr val="888888"/>
            </a:solidFill>
            <a:prstDash val="solid"/>
            <a:round/>
            <a:headEnd type="none" w="sm" len="sm"/>
            <a:tailEnd type="none" w="sm" len="sm"/>
          </a:ln>
        </p:spPr>
      </p:cxnSp>
      <p:cxnSp>
        <p:nvCxnSpPr>
          <p:cNvPr id="165" name="Google Shape;165;p7"/>
          <p:cNvCxnSpPr>
            <a:cxnSpLocks/>
            <a:stCxn id="163" idx="2"/>
            <a:endCxn id="156" idx="0"/>
          </p:cNvCxnSpPr>
          <p:nvPr/>
        </p:nvCxnSpPr>
        <p:spPr>
          <a:xfrm rot="5400000">
            <a:off x="4703122" y="829183"/>
            <a:ext cx="449700" cy="2458200"/>
          </a:xfrm>
          <a:prstGeom prst="bentConnector3">
            <a:avLst>
              <a:gd name="adj1" fmla="val 49989"/>
            </a:avLst>
          </a:prstGeom>
          <a:noFill/>
          <a:ln w="9525" cap="flat" cmpd="sng">
            <a:solidFill>
              <a:srgbClr val="888888"/>
            </a:solidFill>
            <a:prstDash val="solid"/>
            <a:round/>
            <a:headEnd type="none" w="sm" len="sm"/>
            <a:tailEnd type="none" w="sm" len="sm"/>
          </a:ln>
        </p:spPr>
      </p:cxnSp>
      <p:sp>
        <p:nvSpPr>
          <p:cNvPr id="166" name="Google Shape;166;p7"/>
          <p:cNvSpPr txBox="1"/>
          <p:nvPr/>
        </p:nvSpPr>
        <p:spPr>
          <a:xfrm>
            <a:off x="111251" y="1040657"/>
            <a:ext cx="2898591" cy="281485"/>
          </a:xfrm>
          <a:prstGeom prst="rect">
            <a:avLst/>
          </a:prstGeom>
          <a:noFill/>
          <a:ln>
            <a:noFill/>
          </a:ln>
        </p:spPr>
        <p:txBody>
          <a:bodyPr spcFirstLastPara="1" wrap="square" lIns="33225" tIns="33225" rIns="33225" bIns="0" anchor="t" anchorCtr="0">
            <a:noAutofit/>
          </a:bodyPr>
          <a:lstStyle/>
          <a:p>
            <a:pPr algn="ctr"/>
            <a:r>
              <a:rPr lang="en-US" altLang="ja-JP" sz="1800" u="sng" dirty="0">
                <a:latin typeface="Noto Sans JP" panose="020B0200000000000000" pitchFamily="50" charset="-128"/>
                <a:ea typeface="Noto Sans JP" panose="020B0200000000000000" pitchFamily="50" charset="-128"/>
                <a:cs typeface="MS Mincho"/>
                <a:sym typeface="MS Mincho"/>
              </a:rPr>
              <a:t>2026</a:t>
            </a:r>
            <a:r>
              <a:rPr lang="ja-JP" sz="1800" b="0" i="0" u="sng"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年</a:t>
            </a:r>
            <a:r>
              <a:rPr lang="en-US" altLang="ja-JP" sz="1800" b="0" i="0" u="sng"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6</a:t>
            </a:r>
            <a:r>
              <a:rPr lang="en-US" altLang="ja-JP" sz="1800" u="sng" dirty="0">
                <a:latin typeface="Noto Sans JP" panose="020B0200000000000000" pitchFamily="50" charset="-128"/>
                <a:ea typeface="Noto Sans JP" panose="020B0200000000000000" pitchFamily="50" charset="-128"/>
                <a:cs typeface="MS Mincho"/>
                <a:sym typeface="MS Mincho"/>
              </a:rPr>
              <a:t>月</a:t>
            </a:r>
            <a:r>
              <a:rPr lang="ja-JP" sz="1800" b="0" i="0" u="sng"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1日時点_</a:t>
            </a:r>
            <a:r>
              <a:rPr lang="en-US" altLang="ja-JP" sz="1800" b="0" i="0" u="sng"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42</a:t>
            </a:r>
            <a:r>
              <a:rPr lang="ja-JP" sz="1800" b="0" i="0" u="sng"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lang="ja-JP" sz="1800" u="sng" dirty="0">
              <a:latin typeface="Noto Sans JP" panose="020B0200000000000000" pitchFamily="50" charset="-128"/>
              <a:ea typeface="Noto Sans JP" panose="020B0200000000000000" pitchFamily="50" charset="-128"/>
            </a:endParaRPr>
          </a:p>
        </p:txBody>
      </p:sp>
      <p:sp>
        <p:nvSpPr>
          <p:cNvPr id="167" name="Google Shape;167;p7"/>
          <p:cNvSpPr txBox="1"/>
          <p:nvPr/>
        </p:nvSpPr>
        <p:spPr>
          <a:xfrm>
            <a:off x="4496673" y="3541924"/>
            <a:ext cx="1171077" cy="1400739"/>
          </a:xfrm>
          <a:prstGeom prst="rect">
            <a:avLst/>
          </a:prstGeom>
          <a:solidFill>
            <a:srgbClr val="FABF8E"/>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altLang="en-US" dirty="0">
                <a:latin typeface="Noto Sans JP" panose="020B0200000000000000" pitchFamily="50" charset="-128"/>
                <a:ea typeface="Noto Sans JP" panose="020B0200000000000000" pitchFamily="50" charset="-128"/>
                <a:sym typeface="MS Mincho"/>
              </a:rPr>
              <a:t>べニュー</a:t>
            </a:r>
            <a:r>
              <a:rPr lang="en-US" altLang="ja-JP" dirty="0">
                <a:latin typeface="Noto Sans JP" panose="020B0200000000000000" pitchFamily="50" charset="-128"/>
                <a:ea typeface="Noto Sans JP" panose="020B0200000000000000" pitchFamily="50" charset="-128"/>
                <a:sym typeface="MS Mincho"/>
              </a:rPr>
              <a:t>&amp;</a:t>
            </a:r>
            <a:r>
              <a:rPr lang="ja-JP" altLang="en-US" dirty="0">
                <a:latin typeface="Noto Sans JP" panose="020B0200000000000000" pitchFamily="50" charset="-128"/>
                <a:ea typeface="Noto Sans JP" panose="020B0200000000000000" pitchFamily="50" charset="-128"/>
                <a:sym typeface="MS Mincho"/>
              </a:rPr>
              <a:t>イベントオペレーション</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dirty="0">
                <a:latin typeface="Noto Sans JP" panose="020B0200000000000000" pitchFamily="50" charset="-128"/>
                <a:ea typeface="Noto Sans JP" panose="020B0200000000000000" pitchFamily="50" charset="-128"/>
                <a:cs typeface="MS Mincho"/>
                <a:sym typeface="MS Mincho"/>
              </a:rPr>
              <a:t>9</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68" name="Google Shape;168;p7"/>
          <p:cNvCxnSpPr>
            <a:cxnSpLocks/>
            <a:stCxn id="156" idx="2"/>
            <a:endCxn id="167" idx="0"/>
          </p:cNvCxnSpPr>
          <p:nvPr/>
        </p:nvCxnSpPr>
        <p:spPr>
          <a:xfrm rot="16200000" flipH="1">
            <a:off x="4003084" y="2462796"/>
            <a:ext cx="774992" cy="1383264"/>
          </a:xfrm>
          <a:prstGeom prst="bentConnector3">
            <a:avLst>
              <a:gd name="adj1" fmla="val 50000"/>
            </a:avLst>
          </a:prstGeom>
          <a:noFill/>
          <a:ln w="9525" cap="flat" cmpd="sng">
            <a:solidFill>
              <a:srgbClr val="888888"/>
            </a:solidFill>
            <a:prstDash val="solid"/>
            <a:round/>
            <a:headEnd type="none" w="sm" len="sm"/>
            <a:tailEnd type="none" w="sm" len="sm"/>
          </a:ln>
        </p:spPr>
      </p:cxnSp>
      <p:sp>
        <p:nvSpPr>
          <p:cNvPr id="171" name="Google Shape;171;p7"/>
          <p:cNvSpPr txBox="1"/>
          <p:nvPr/>
        </p:nvSpPr>
        <p:spPr>
          <a:xfrm>
            <a:off x="9792506" y="3536343"/>
            <a:ext cx="1171077" cy="1400739"/>
          </a:xfrm>
          <a:prstGeom prst="rect">
            <a:avLst/>
          </a:prstGeom>
          <a:solidFill>
            <a:srgbClr val="DAEEF3"/>
          </a:solidFill>
          <a:ln w="9525"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4750" tIns="4750" rIns="4750" bIns="4750" anchor="ctr" anchorCtr="0">
            <a:noAutofit/>
          </a:bodyPr>
          <a:lstStyle/>
          <a:p>
            <a:pPr marL="0" marR="0" lvl="0" indent="0" algn="ctr" rtl="0">
              <a:lnSpc>
                <a:spcPct val="90000"/>
              </a:lnSpc>
              <a:spcBef>
                <a:spcPts val="0"/>
              </a:spcBef>
              <a:spcAft>
                <a:spcPts val="0"/>
              </a:spcAft>
              <a:buClr>
                <a:srgbClr val="000000"/>
              </a:buClr>
              <a:buSzPts val="1050"/>
              <a:buFont typeface="MS Mincho"/>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デジタルトランスフォーメーション</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0" marR="0" lvl="0" indent="0" algn="ctr" rtl="0">
              <a:lnSpc>
                <a:spcPct val="90000"/>
              </a:lnSpc>
              <a:spcBef>
                <a:spcPts val="0"/>
              </a:spcBef>
              <a:spcAft>
                <a:spcPts val="0"/>
              </a:spcAft>
              <a:buClr>
                <a:srgbClr val="000000"/>
              </a:buClr>
              <a:buSzPts val="1050"/>
              <a:buFont typeface="MS Mincho"/>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1</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72" name="Google Shape;172;p7"/>
          <p:cNvCxnSpPr>
            <a:cxnSpLocks/>
            <a:stCxn id="157" idx="2"/>
            <a:endCxn id="171" idx="0"/>
          </p:cNvCxnSpPr>
          <p:nvPr/>
        </p:nvCxnSpPr>
        <p:spPr>
          <a:xfrm rot="16200000" flipH="1">
            <a:off x="9563158" y="2721456"/>
            <a:ext cx="756410" cy="873363"/>
          </a:xfrm>
          <a:prstGeom prst="bentConnector3">
            <a:avLst>
              <a:gd name="adj1" fmla="val 50000"/>
            </a:avLst>
          </a:prstGeom>
          <a:noFill/>
          <a:ln w="9525" cap="flat" cmpd="sng">
            <a:solidFill>
              <a:srgbClr val="888888"/>
            </a:solidFill>
            <a:prstDash val="solid"/>
            <a:round/>
            <a:headEnd type="none" w="sm" len="sm"/>
            <a:tailEnd type="none" w="sm" len="sm"/>
          </a:ln>
        </p:spPr>
      </p:cxnSp>
      <p:cxnSp>
        <p:nvCxnSpPr>
          <p:cNvPr id="173" name="Google Shape;173;p7"/>
          <p:cNvCxnSpPr>
            <a:cxnSpLocks/>
            <a:stCxn id="163" idx="2"/>
            <a:endCxn id="157" idx="0"/>
          </p:cNvCxnSpPr>
          <p:nvPr/>
        </p:nvCxnSpPr>
        <p:spPr>
          <a:xfrm rot="16200000" flipH="1">
            <a:off x="7599577" y="390928"/>
            <a:ext cx="462600" cy="3347610"/>
          </a:xfrm>
          <a:prstGeom prst="bentConnector3">
            <a:avLst>
              <a:gd name="adj1" fmla="val 50000"/>
            </a:avLst>
          </a:prstGeom>
          <a:noFill/>
          <a:ln w="9525" cap="flat" cmpd="sng">
            <a:solidFill>
              <a:srgbClr val="888888"/>
            </a:solidFill>
            <a:prstDash val="solid"/>
            <a:round/>
            <a:headEnd type="none" w="sm" len="sm"/>
            <a:tailEnd type="none" w="sm" len="sm"/>
          </a:ln>
        </p:spPr>
      </p:cxnSp>
      <p:sp>
        <p:nvSpPr>
          <p:cNvPr id="174" name="Google Shape;174;p7"/>
          <p:cNvSpPr/>
          <p:nvPr/>
        </p:nvSpPr>
        <p:spPr>
          <a:xfrm>
            <a:off x="10602885" y="2283032"/>
            <a:ext cx="1320086" cy="681176"/>
          </a:xfrm>
          <a:prstGeom prst="rect">
            <a:avLst/>
          </a:prstGeom>
          <a:solidFill>
            <a:srgbClr val="FFEFCC"/>
          </a:solidFill>
          <a:ln>
            <a:noFill/>
          </a:ln>
          <a:effectLst>
            <a:outerShdw blurRad="50800" dist="38100" dir="2700000" algn="tl" rotWithShape="0">
              <a:srgbClr val="000000">
                <a:alpha val="40000"/>
              </a:srgbClr>
            </a:outerShdw>
          </a:effectLst>
        </p:spPr>
        <p:txBody>
          <a:bodyPr spcFirstLastPara="1" wrap="square" lIns="4750" tIns="4750" rIns="4750" bIns="4750" anchor="ctr" anchorCtr="0">
            <a:noAutofit/>
          </a:bodyPr>
          <a:lstStyle/>
          <a:p>
            <a:pPr marL="0" marR="0" lvl="0" indent="0" algn="ctr" rtl="0">
              <a:lnSpc>
                <a:spcPct val="90000"/>
              </a:lnSpc>
              <a:spcBef>
                <a:spcPts val="0"/>
              </a:spcBef>
              <a:spcAft>
                <a:spcPts val="0"/>
              </a:spcAft>
              <a:buNone/>
            </a:pPr>
            <a:r>
              <a:rPr lang="ja-JP"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広報渉外室</a:t>
            </a:r>
            <a:endParaRPr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a:p>
            <a:pPr marL="0" marR="0" lvl="0" indent="0" algn="ctr" rtl="0">
              <a:lnSpc>
                <a:spcPct val="90000"/>
              </a:lnSpc>
              <a:spcBef>
                <a:spcPts val="0"/>
              </a:spcBef>
              <a:spcAft>
                <a:spcPts val="0"/>
              </a:spcAft>
              <a:buNone/>
            </a:pPr>
            <a:r>
              <a:rPr lang="ja-JP"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1</a:t>
            </a:r>
            <a:r>
              <a:rPr lang="ja-JP"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sz="1400"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75" name="Google Shape;175;p7"/>
          <p:cNvCxnSpPr>
            <a:cxnSpLocks/>
            <a:stCxn id="163" idx="2"/>
            <a:endCxn id="174" idx="0"/>
          </p:cNvCxnSpPr>
          <p:nvPr/>
        </p:nvCxnSpPr>
        <p:spPr>
          <a:xfrm rot="-5400000" flipH="1">
            <a:off x="8485222" y="-494717"/>
            <a:ext cx="449700" cy="5106000"/>
          </a:xfrm>
          <a:prstGeom prst="bentConnector3">
            <a:avLst>
              <a:gd name="adj1" fmla="val 49989"/>
            </a:avLst>
          </a:prstGeom>
          <a:noFill/>
          <a:ln w="9525" cap="flat" cmpd="sng">
            <a:solidFill>
              <a:srgbClr val="888888"/>
            </a:solidFill>
            <a:prstDash val="solid"/>
            <a:round/>
            <a:headEnd type="none" w="sm" len="sm"/>
            <a:tailEnd type="none" w="sm" len="sm"/>
          </a:ln>
        </p:spPr>
      </p:cxnSp>
      <p:sp>
        <p:nvSpPr>
          <p:cNvPr id="176" name="Google Shape;176;p7"/>
          <p:cNvSpPr txBox="1">
            <a:spLocks noGrp="1"/>
          </p:cNvSpPr>
          <p:nvPr>
            <p:ph type="sldNum" idx="12"/>
          </p:nvPr>
        </p:nvSpPr>
        <p:spPr>
          <a:xfrm>
            <a:off x="9448799" y="622266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a:t>
            </a:fld>
            <a:endParaRPr/>
          </a:p>
        </p:txBody>
      </p:sp>
      <p:sp>
        <p:nvSpPr>
          <p:cNvPr id="177" name="Google Shape;177;p7"/>
          <p:cNvSpPr txBox="1"/>
          <p:nvPr/>
        </p:nvSpPr>
        <p:spPr>
          <a:xfrm>
            <a:off x="5877355" y="3541924"/>
            <a:ext cx="1171077" cy="1427957"/>
          </a:xfrm>
          <a:prstGeom prst="rect">
            <a:avLst/>
          </a:prstGeom>
          <a:solidFill>
            <a:srgbClr val="FABF8E"/>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altLang="en-US" dirty="0">
                <a:latin typeface="Noto Sans JP" panose="020B0200000000000000" pitchFamily="50" charset="-128"/>
                <a:ea typeface="Noto Sans JP" panose="020B0200000000000000" pitchFamily="50" charset="-128"/>
                <a:sym typeface="MS Mincho"/>
              </a:rPr>
              <a:t>フード＆ビバレッジ</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3</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78" name="Google Shape;178;p7"/>
          <p:cNvCxnSpPr>
            <a:cxnSpLocks/>
            <a:stCxn id="156" idx="2"/>
            <a:endCxn id="177" idx="0"/>
          </p:cNvCxnSpPr>
          <p:nvPr/>
        </p:nvCxnSpPr>
        <p:spPr>
          <a:xfrm rot="16200000" flipH="1">
            <a:off x="4693425" y="1772455"/>
            <a:ext cx="774992" cy="2763946"/>
          </a:xfrm>
          <a:prstGeom prst="bentConnector3">
            <a:avLst>
              <a:gd name="adj1" fmla="val 50000"/>
            </a:avLst>
          </a:prstGeom>
          <a:noFill/>
          <a:ln w="9525" cap="flat" cmpd="sng">
            <a:solidFill>
              <a:srgbClr val="888888"/>
            </a:solidFill>
            <a:prstDash val="solid"/>
            <a:round/>
            <a:headEnd type="none" w="sm" len="sm"/>
            <a:tailEnd type="none" w="sm" len="sm"/>
          </a:ln>
        </p:spPr>
      </p:cxnSp>
      <p:sp>
        <p:nvSpPr>
          <p:cNvPr id="179" name="Google Shape;179;p7"/>
          <p:cNvSpPr txBox="1"/>
          <p:nvPr/>
        </p:nvSpPr>
        <p:spPr>
          <a:xfrm>
            <a:off x="321331" y="3541925"/>
            <a:ext cx="1232881" cy="1400739"/>
          </a:xfrm>
          <a:prstGeom prst="rect">
            <a:avLst/>
          </a:prstGeom>
          <a:solidFill>
            <a:srgbClr val="FABF8E"/>
          </a:solidFill>
          <a:ln>
            <a:noFill/>
          </a:ln>
          <a:effectLst>
            <a:outerShdw blurRad="50800" dist="38100" dir="2700000" algn="tl" rotWithShape="0">
              <a:srgbClr val="000000">
                <a:alpha val="40000"/>
              </a:srgbClr>
            </a:outerShdw>
          </a:effectLst>
        </p:spPr>
        <p:txBody>
          <a:bodyPr spcFirstLastPara="1" wrap="square" lIns="5850" tIns="5850" rIns="5850" bIns="5850" anchor="ctr" anchorCtr="0">
            <a:noAutofit/>
          </a:bodyPr>
          <a:lstStyle/>
          <a:p>
            <a:pPr marL="0" marR="0" lvl="0" indent="0" algn="ctr" rtl="0">
              <a:lnSpc>
                <a:spcPct val="90000"/>
              </a:lnSpc>
              <a:spcBef>
                <a:spcPts val="0"/>
              </a:spcBef>
              <a:spcAft>
                <a:spcPts val="0"/>
              </a:spcAft>
              <a:buNone/>
            </a:pPr>
            <a:r>
              <a:rPr lang="ja-JP" altLang="en-US" dirty="0">
                <a:latin typeface="Noto Sans JP" panose="020B0200000000000000" pitchFamily="50" charset="-128"/>
                <a:ea typeface="Noto Sans JP" panose="020B0200000000000000" pitchFamily="50" charset="-128"/>
                <a:sym typeface="MS Mincho"/>
              </a:rPr>
              <a:t>企画・マーケティング</a:t>
            </a:r>
            <a:endParaRPr dirty="0">
              <a:latin typeface="Noto Sans JP" panose="020B0200000000000000" pitchFamily="50" charset="-128"/>
              <a:ea typeface="Noto Sans JP" panose="020B0200000000000000" pitchFamily="50" charset="-128"/>
            </a:endParaRPr>
          </a:p>
          <a:p>
            <a:pPr marL="0" marR="0" lvl="0" indent="0" algn="ctr" rtl="0">
              <a:lnSpc>
                <a:spcPct val="90000"/>
              </a:lnSpc>
              <a:spcBef>
                <a:spcPts val="0"/>
              </a:spcBef>
              <a:spcAft>
                <a:spcPts val="0"/>
              </a:spcAft>
              <a:buNone/>
            </a:pP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a:t>
            </a:r>
            <a:r>
              <a:rPr lang="en-US" altLang="ja-JP" dirty="0">
                <a:latin typeface="Noto Sans JP" panose="020B0200000000000000" pitchFamily="50" charset="-128"/>
                <a:ea typeface="Noto Sans JP" panose="020B0200000000000000" pitchFamily="50" charset="-128"/>
                <a:cs typeface="MS Mincho"/>
                <a:sym typeface="MS Mincho"/>
              </a:rPr>
              <a:t>2</a:t>
            </a:r>
            <a:r>
              <a:rPr lang="ja-JP"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rPr>
              <a:t>名）</a:t>
            </a:r>
            <a:endParaRPr b="0" i="0" u="none" strike="noStrike" cap="none" dirty="0">
              <a:solidFill>
                <a:srgbClr val="000000"/>
              </a:solidFill>
              <a:latin typeface="Noto Sans JP" panose="020B0200000000000000" pitchFamily="50" charset="-128"/>
              <a:ea typeface="Noto Sans JP" panose="020B0200000000000000" pitchFamily="50" charset="-128"/>
              <a:cs typeface="MS Mincho"/>
              <a:sym typeface="MS Mincho"/>
            </a:endParaRPr>
          </a:p>
        </p:txBody>
      </p:sp>
      <p:cxnSp>
        <p:nvCxnSpPr>
          <p:cNvPr id="180" name="Google Shape;180;p7"/>
          <p:cNvCxnSpPr>
            <a:cxnSpLocks/>
            <a:stCxn id="156" idx="2"/>
            <a:endCxn id="179" idx="0"/>
          </p:cNvCxnSpPr>
          <p:nvPr/>
        </p:nvCxnSpPr>
        <p:spPr>
          <a:xfrm rot="5400000">
            <a:off x="1930864" y="1773840"/>
            <a:ext cx="774993" cy="2761176"/>
          </a:xfrm>
          <a:prstGeom prst="bentConnector3">
            <a:avLst>
              <a:gd name="adj1" fmla="val 50000"/>
            </a:avLst>
          </a:prstGeom>
          <a:noFill/>
          <a:ln w="9525" cap="flat" cmpd="sng">
            <a:solidFill>
              <a:srgbClr val="888888"/>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191261" y="268904"/>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3200" b="1" dirty="0">
                <a:latin typeface="Noto Sans JP" panose="020B0200000000000000" pitchFamily="50" charset="-128"/>
                <a:ea typeface="Noto Sans JP" panose="020B0200000000000000" pitchFamily="50" charset="-128"/>
              </a:rPr>
              <a:t>基本情報</a:t>
            </a:r>
            <a:endParaRPr dirty="0">
              <a:latin typeface="Noto Sans JP" panose="020B0200000000000000" pitchFamily="50" charset="-128"/>
              <a:ea typeface="Noto Sans JP" panose="020B0200000000000000" pitchFamily="50" charset="-128"/>
            </a:endParaRPr>
          </a:p>
        </p:txBody>
      </p:sp>
      <p:sp>
        <p:nvSpPr>
          <p:cNvPr id="187" name="Google Shape;187;p8"/>
          <p:cNvSpPr txBox="1"/>
          <p:nvPr/>
        </p:nvSpPr>
        <p:spPr>
          <a:xfrm>
            <a:off x="2069515" y="2420494"/>
            <a:ext cx="8052970" cy="34162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ja-JP"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フレックスタイム制</a:t>
            </a:r>
            <a:r>
              <a:rPr lang="ja-JP" altLang="en-US" sz="2400" dirty="0">
                <a:solidFill>
                  <a:schemeClr val="dk1"/>
                </a:solidFill>
                <a:latin typeface="Noto Sans JP" panose="020B0200000000000000" pitchFamily="50" charset="-128"/>
                <a:ea typeface="Noto Sans JP" panose="020B0200000000000000" pitchFamily="50" charset="-128"/>
                <a:cs typeface="MS Mincho"/>
                <a:sym typeface="MS Mincho"/>
              </a:rPr>
              <a:t> </a:t>
            </a:r>
            <a:r>
              <a:rPr lang="en-US" altLang="ja-JP" sz="2400" dirty="0">
                <a:solidFill>
                  <a:schemeClr val="dk1"/>
                </a:solidFill>
                <a:latin typeface="Noto Sans JP" panose="020B0200000000000000" pitchFamily="50" charset="-128"/>
                <a:ea typeface="Noto Sans JP" panose="020B0200000000000000" pitchFamily="50" charset="-128"/>
                <a:cs typeface="MS Mincho"/>
                <a:sym typeface="MS Mincho"/>
              </a:rPr>
              <a:t>or</a:t>
            </a:r>
            <a:r>
              <a:rPr lang="ja-JP" altLang="en-US" sz="2400" dirty="0">
                <a:solidFill>
                  <a:schemeClr val="dk1"/>
                </a:solidFill>
                <a:latin typeface="Noto Sans JP" panose="020B0200000000000000" pitchFamily="50" charset="-128"/>
                <a:ea typeface="Noto Sans JP" panose="020B0200000000000000" pitchFamily="50" charset="-128"/>
                <a:cs typeface="MS Mincho"/>
                <a:sym typeface="MS Mincho"/>
              </a:rPr>
              <a:t> シフト制</a:t>
            </a: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0"/>
              </a:spcBef>
              <a:spcAft>
                <a:spcPts val="0"/>
              </a:spcAft>
              <a:buClr>
                <a:schemeClr val="dk1"/>
              </a:buClr>
              <a:buSzPts val="2400"/>
              <a:buFont typeface="Arial"/>
              <a:buChar char="•"/>
            </a:pPr>
            <a:r>
              <a:rPr lang="ja-JP"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リモートワーク可能</a:t>
            </a: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0"/>
              </a:spcBef>
              <a:spcAft>
                <a:spcPts val="0"/>
              </a:spcAft>
              <a:buClr>
                <a:schemeClr val="dk1"/>
              </a:buClr>
              <a:buSzPts val="2400"/>
              <a:buFont typeface="Arial"/>
              <a:buChar char="•"/>
            </a:pPr>
            <a:r>
              <a:rPr lang="ja-JP"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年間休日120日以上</a:t>
            </a: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285750" marR="0" lvl="0" indent="-285750" algn="l" rtl="0">
              <a:spcBef>
                <a:spcPts val="0"/>
              </a:spcBef>
              <a:spcAft>
                <a:spcPts val="0"/>
              </a:spcAft>
              <a:buClr>
                <a:schemeClr val="dk1"/>
              </a:buClr>
              <a:buSzPts val="2400"/>
              <a:buFont typeface="Arial"/>
              <a:buChar char="•"/>
            </a:pPr>
            <a:r>
              <a:rPr lang="ja-JP"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rPr>
              <a:t>入社時より年次有給付与（入社月に応じて日数変動）</a:t>
            </a:r>
            <a:endParaRPr sz="2400" b="0" i="0" u="none" strike="noStrike" cap="none" dirty="0">
              <a:solidFill>
                <a:schemeClr val="dk1"/>
              </a:solidFill>
              <a:latin typeface="Noto Sans JP" panose="020B0200000000000000" pitchFamily="50" charset="-128"/>
              <a:ea typeface="Noto Sans JP" panose="020B0200000000000000" pitchFamily="50" charset="-128"/>
              <a:cs typeface="MS Mincho"/>
              <a:sym typeface="MS Mincho"/>
            </a:endParaRPr>
          </a:p>
          <a:p>
            <a:pPr marL="0" marR="0" lvl="0" indent="0" algn="l" rtl="0">
              <a:spcBef>
                <a:spcPts val="0"/>
              </a:spcBef>
              <a:spcAft>
                <a:spcPts val="0"/>
              </a:spcAft>
              <a:buNone/>
            </a:pP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a:p>
            <a:pPr marL="0" marR="0" lvl="0" indent="0" algn="l" rtl="0">
              <a:spcBef>
                <a:spcPts val="0"/>
              </a:spcBef>
              <a:spcAft>
                <a:spcPts val="0"/>
              </a:spcAft>
              <a:buNone/>
            </a:pPr>
            <a:r>
              <a:rPr lang="ja-JP" sz="2400" dirty="0">
                <a:solidFill>
                  <a:schemeClr val="dk1"/>
                </a:solidFill>
                <a:latin typeface="Noto Sans JP" panose="020B0200000000000000" pitchFamily="50" charset="-128"/>
                <a:ea typeface="Noto Sans JP" panose="020B0200000000000000" pitchFamily="50" charset="-128"/>
                <a:cs typeface="MS Mincho"/>
                <a:sym typeface="MS Mincho"/>
              </a:rPr>
              <a:t>…etc</a:t>
            </a: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188" name="Google Shape;188;p8"/>
          <p:cNvSpPr/>
          <p:nvPr/>
        </p:nvSpPr>
        <p:spPr>
          <a:xfrm>
            <a:off x="367981" y="1011443"/>
            <a:ext cx="11456037" cy="626954"/>
          </a:xfrm>
          <a:prstGeom prst="rect">
            <a:avLst/>
          </a:prstGeom>
          <a:solidFill>
            <a:schemeClr val="lt1"/>
          </a:solidFill>
          <a:ln w="12700" cap="flat" cmpd="sng">
            <a:solidFill>
              <a:srgbClr val="7F7F7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Noto Sans JP" panose="020B0200000000000000" pitchFamily="50" charset="-128"/>
                <a:ea typeface="Noto Sans JP" panose="020B0200000000000000" pitchFamily="50" charset="-128"/>
                <a:cs typeface="MS Mincho"/>
                <a:sym typeface="MS Mincho"/>
              </a:rPr>
              <a:t>メンバーからのボトムアップ提案、大歓迎！</a:t>
            </a:r>
            <a:endParaRPr dirty="0">
              <a:latin typeface="Noto Sans JP" panose="020B0200000000000000" pitchFamily="50" charset="-128"/>
              <a:ea typeface="Noto Sans JP" panose="020B0200000000000000" pitchFamily="50" charset="-128"/>
            </a:endParaRPr>
          </a:p>
        </p:txBody>
      </p:sp>
      <p:sp>
        <p:nvSpPr>
          <p:cNvPr id="189" name="Google Shape;189;p8"/>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191262" y="213776"/>
            <a:ext cx="11809477" cy="3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MS Mincho"/>
              <a:buNone/>
            </a:pPr>
            <a:r>
              <a:rPr lang="ja-JP" sz="2800" b="1" dirty="0">
                <a:latin typeface="Noto Sans JP" panose="020B0200000000000000" pitchFamily="50" charset="-128"/>
                <a:ea typeface="Noto Sans JP" panose="020B0200000000000000" pitchFamily="50" charset="-128"/>
              </a:rPr>
              <a:t>求める人物像</a:t>
            </a:r>
            <a:endParaRPr sz="3200" dirty="0">
              <a:latin typeface="Noto Sans JP" panose="020B0200000000000000" pitchFamily="50" charset="-128"/>
              <a:ea typeface="Noto Sans JP" panose="020B0200000000000000" pitchFamily="50" charset="-128"/>
            </a:endParaRPr>
          </a:p>
        </p:txBody>
      </p:sp>
      <p:sp>
        <p:nvSpPr>
          <p:cNvPr id="207" name="Google Shape;207;p10"/>
          <p:cNvSpPr txBox="1"/>
          <p:nvPr/>
        </p:nvSpPr>
        <p:spPr>
          <a:xfrm>
            <a:off x="293072" y="2459524"/>
            <a:ext cx="12488650" cy="19389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ja-JP" sz="2400" dirty="0">
                <a:solidFill>
                  <a:schemeClr val="dk1"/>
                </a:solidFill>
                <a:latin typeface="Noto Sans JP" panose="020B0200000000000000" pitchFamily="50" charset="-128"/>
                <a:ea typeface="Noto Sans JP" panose="020B0200000000000000" pitchFamily="50" charset="-128"/>
                <a:cs typeface="MS Mincho"/>
                <a:sym typeface="MS Mincho"/>
              </a:rPr>
              <a:t>担当業務に線引きをせず、チーム一丸となって支えあうことが好きな方。</a:t>
            </a: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a:p>
            <a:pPr marL="0" marR="0" lvl="0" indent="0" algn="l" rtl="0">
              <a:spcBef>
                <a:spcPts val="0"/>
              </a:spcBef>
              <a:spcAft>
                <a:spcPts val="0"/>
              </a:spcAft>
              <a:buNone/>
            </a:pP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a:p>
            <a:pPr marL="342900" marR="0" lvl="0" indent="-342900" algn="l" rtl="0">
              <a:spcBef>
                <a:spcPts val="0"/>
              </a:spcBef>
              <a:spcAft>
                <a:spcPts val="0"/>
              </a:spcAft>
              <a:buClr>
                <a:schemeClr val="dk1"/>
              </a:buClr>
              <a:buSzPts val="2400"/>
              <a:buFont typeface="Noto Sans Symbols"/>
              <a:buChar char="●"/>
            </a:pPr>
            <a:r>
              <a:rPr lang="ja-JP" sz="2400" dirty="0">
                <a:solidFill>
                  <a:schemeClr val="dk1"/>
                </a:solidFill>
                <a:latin typeface="Noto Sans JP" panose="020B0200000000000000" pitchFamily="50" charset="-128"/>
                <a:ea typeface="Noto Sans JP" panose="020B0200000000000000" pitchFamily="50" charset="-128"/>
                <a:cs typeface="MS Mincho"/>
                <a:sym typeface="MS Mincho"/>
              </a:rPr>
              <a:t>現場（顧客）視点と経営視点（自社）を擦り合わせ、公正な意見を毅然と言える方。</a:t>
            </a: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a:p>
            <a:pPr marL="0" marR="0" lvl="0" indent="0" algn="l" rtl="0">
              <a:spcBef>
                <a:spcPts val="0"/>
              </a:spcBef>
              <a:spcAft>
                <a:spcPts val="0"/>
              </a:spcAft>
              <a:buNone/>
            </a:pP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a:p>
            <a:pPr marL="342900" marR="0" lvl="0" indent="-342900" algn="l" rtl="0">
              <a:spcBef>
                <a:spcPts val="0"/>
              </a:spcBef>
              <a:spcAft>
                <a:spcPts val="0"/>
              </a:spcAft>
              <a:buClr>
                <a:schemeClr val="dk1"/>
              </a:buClr>
              <a:buSzPts val="2400"/>
              <a:buFont typeface="Noto Sans Symbols"/>
              <a:buChar char="●"/>
            </a:pPr>
            <a:r>
              <a:rPr lang="ja-JP" sz="2400" dirty="0">
                <a:solidFill>
                  <a:schemeClr val="dk1"/>
                </a:solidFill>
                <a:latin typeface="Noto Sans JP" panose="020B0200000000000000" pitchFamily="50" charset="-128"/>
                <a:ea typeface="Noto Sans JP" panose="020B0200000000000000" pitchFamily="50" charset="-128"/>
                <a:cs typeface="MS Mincho"/>
                <a:sym typeface="MS Mincho"/>
              </a:rPr>
              <a:t>能動的に自ら課題設定し、最後までやり抜くことができる方。</a:t>
            </a:r>
            <a:endParaRPr sz="2400" dirty="0">
              <a:solidFill>
                <a:schemeClr val="dk1"/>
              </a:solidFill>
              <a:latin typeface="Noto Sans JP" panose="020B0200000000000000" pitchFamily="50" charset="-128"/>
              <a:ea typeface="Noto Sans JP" panose="020B0200000000000000" pitchFamily="50" charset="-128"/>
              <a:cs typeface="MS Mincho"/>
              <a:sym typeface="MS Mincho"/>
            </a:endParaRPr>
          </a:p>
        </p:txBody>
      </p:sp>
      <p:sp>
        <p:nvSpPr>
          <p:cNvPr id="208" name="Google Shape;208;p10"/>
          <p:cNvSpPr txBox="1">
            <a:spLocks noGrp="1"/>
          </p:cNvSpPr>
          <p:nvPr>
            <p:ph type="sldNum" idx="12"/>
          </p:nvPr>
        </p:nvSpPr>
        <p:spPr>
          <a:xfrm>
            <a:off x="9448799" y="648555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9</a:t>
            </a:fld>
            <a:endParaRPr/>
          </a:p>
        </p:txBody>
      </p:sp>
    </p:spTree>
  </p:cSld>
  <p:clrMapOvr>
    <a:masterClrMapping/>
  </p:clrMapOvr>
</p:sld>
</file>

<file path=ppt/theme/theme1.xml><?xml version="1.0" encoding="utf-8"?>
<a:theme xmlns:a="http://schemas.openxmlformats.org/drawingml/2006/main" name="Office テーマ">
  <a:themeElements>
    <a:clrScheme name="ユーザー定義 1">
      <a:dk1>
        <a:srgbClr val="000000"/>
      </a:dk1>
      <a:lt1>
        <a:srgbClr val="FFFFFF"/>
      </a:lt1>
      <a:dk2>
        <a:srgbClr val="000000"/>
      </a:dk2>
      <a:lt2>
        <a:srgbClr val="FFFFFF"/>
      </a:lt2>
      <a:accent1>
        <a:srgbClr val="E61E1E"/>
      </a:accent1>
      <a:accent2>
        <a:srgbClr val="00DAC8"/>
      </a:accent2>
      <a:accent3>
        <a:srgbClr val="AF2CFF"/>
      </a:accent3>
      <a:accent4>
        <a:srgbClr val="FFB200"/>
      </a:accent4>
      <a:accent5>
        <a:srgbClr val="E36611"/>
      </a:accent5>
      <a:accent6>
        <a:srgbClr val="0FBA16"/>
      </a:accent6>
      <a:hlink>
        <a:srgbClr val="E61E1E"/>
      </a:hlink>
      <a:folHlink>
        <a:srgbClr val="125A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ユーザー定義 1">
      <a:dk1>
        <a:srgbClr val="000000"/>
      </a:dk1>
      <a:lt1>
        <a:srgbClr val="FFFFFF"/>
      </a:lt1>
      <a:dk2>
        <a:srgbClr val="000000"/>
      </a:dk2>
      <a:lt2>
        <a:srgbClr val="FFFFFF"/>
      </a:lt2>
      <a:accent1>
        <a:srgbClr val="E61E1E"/>
      </a:accent1>
      <a:accent2>
        <a:srgbClr val="00DAC8"/>
      </a:accent2>
      <a:accent3>
        <a:srgbClr val="AF2CFF"/>
      </a:accent3>
      <a:accent4>
        <a:srgbClr val="FFB200"/>
      </a:accent4>
      <a:accent5>
        <a:srgbClr val="E36611"/>
      </a:accent5>
      <a:accent6>
        <a:srgbClr val="0FBA16"/>
      </a:accent6>
      <a:hlink>
        <a:srgbClr val="E61E1E"/>
      </a:hlink>
      <a:folHlink>
        <a:srgbClr val="125AD1"/>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39B0BD82BA93F4CBFE76B6DABBEB3F5" ma:contentTypeVersion="12" ma:contentTypeDescription="新しいドキュメントを作成します。" ma:contentTypeScope="" ma:versionID="b63a6b124b1528104a1f0850040beacc">
  <xsd:schema xmlns:xsd="http://www.w3.org/2001/XMLSchema" xmlns:xs="http://www.w3.org/2001/XMLSchema" xmlns:p="http://schemas.microsoft.com/office/2006/metadata/properties" xmlns:ns2="d99ec302-6cd8-4949-90d9-f24719e5a8cc" xmlns:ns3="0199f9dc-4583-42c0-b6a2-b9e04ce07794" targetNamespace="http://schemas.microsoft.com/office/2006/metadata/properties" ma:root="true" ma:fieldsID="e9204efb587ac21612265714412214fb" ns2:_="" ns3:_="">
    <xsd:import namespace="d99ec302-6cd8-4949-90d9-f24719e5a8cc"/>
    <xsd:import namespace="0199f9dc-4583-42c0-b6a2-b9e04ce077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ec302-6cd8-4949-90d9-f24719e5a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37492c2-ce97-4172-b06e-b7adf98e72a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99f9dc-4583-42c0-b6a2-b9e04ce0779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c0e1d8-b9b2-40d2-bf30-8ef08c7fce09}" ma:internalName="TaxCatchAll" ma:showField="CatchAllData" ma:web="0199f9dc-4583-42c0-b6a2-b9e04ce07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99f9dc-4583-42c0-b6a2-b9e04ce07794" xsi:nil="true"/>
    <lcf76f155ced4ddcb4097134ff3c332f xmlns="d99ec302-6cd8-4949-90d9-f24719e5a8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E9ADD9-A7EA-44EA-B1C7-52C0F6861C36}">
  <ds:schemaRefs>
    <ds:schemaRef ds:uri="0199f9dc-4583-42c0-b6a2-b9e04ce07794"/>
    <ds:schemaRef ds:uri="d99ec302-6cd8-4949-90d9-f24719e5a8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EC2D92-B4CB-47C4-A944-6C9574368CC0}">
  <ds:schemaRefs>
    <ds:schemaRef ds:uri="http://schemas.microsoft.com/sharepoint/v3/contenttype/forms"/>
  </ds:schemaRefs>
</ds:datastoreItem>
</file>

<file path=customXml/itemProps3.xml><?xml version="1.0" encoding="utf-8"?>
<ds:datastoreItem xmlns:ds="http://schemas.openxmlformats.org/officeDocument/2006/customXml" ds:itemID="{28FED1D6-515C-4F09-9BB7-401C095D735D}">
  <ds:schemaRefs>
    <ds:schemaRef ds:uri="http://www.w3.org/XML/1998/namespace"/>
    <ds:schemaRef ds:uri="d99ec302-6cd8-4949-90d9-f24719e5a8cc"/>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199f9dc-4583-42c0-b6a2-b9e04ce0779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4393</TotalTime>
  <Words>2600</Words>
  <Application>Microsoft Office PowerPoint</Application>
  <PresentationFormat>ワイド画面</PresentationFormat>
  <Paragraphs>320</Paragraphs>
  <Slides>18</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Meiryo UI</vt:lpstr>
      <vt:lpstr>MS Mincho</vt:lpstr>
      <vt:lpstr>Noto Sans JP</vt:lpstr>
      <vt:lpstr>Noto Sans Symbols</vt:lpstr>
      <vt:lpstr>Meiryo</vt:lpstr>
      <vt:lpstr>游ゴシック</vt:lpstr>
      <vt:lpstr>Arial</vt:lpstr>
      <vt:lpstr>Calibri</vt:lpstr>
      <vt:lpstr>Office テーマ</vt:lpstr>
      <vt:lpstr>Office テーマ</vt:lpstr>
      <vt:lpstr>株式会社愛知国際アリーナ 組織・採用説明資料</vt:lpstr>
      <vt:lpstr>株式会社愛知国際アリーナとは</vt:lpstr>
      <vt:lpstr>コンソーシアム構成企業の特徴</vt:lpstr>
      <vt:lpstr>我々が大切にしているバリュー</vt:lpstr>
      <vt:lpstr>我々が大切にしているバリュー</vt:lpstr>
      <vt:lpstr>我々が大切にしているバリュー</vt:lpstr>
      <vt:lpstr>組織体制</vt:lpstr>
      <vt:lpstr>基本情報</vt:lpstr>
      <vt:lpstr>求める人物像</vt:lpstr>
      <vt:lpstr>全ポジション共通_労働条件</vt:lpstr>
      <vt:lpstr>PowerPoint プレゼンテーション</vt:lpstr>
      <vt:lpstr>募集ポジション：アリーナ飲食統括</vt:lpstr>
      <vt:lpstr>募集ポジション：アリーナ飲食統括</vt:lpstr>
      <vt:lpstr>募集ポジション：大型施設管理</vt:lpstr>
      <vt:lpstr>募集ポジション：ガバナンス&amp;エンプロイーサティスファクション</vt:lpstr>
      <vt:lpstr>選考フロー</vt:lpstr>
      <vt:lpstr>カジュアル面談参加方法</vt:lpstr>
      <vt:lpstr>End of 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株式会社愛知国際アリーナ 組織・採用説明資料</dc:title>
  <dc:creator>天野 佑介</dc:creator>
  <cp:lastModifiedBy>黒井 七菜子</cp:lastModifiedBy>
  <cp:revision>9</cp:revision>
  <cp:lastPrinted>2025-12-10T01:45:12Z</cp:lastPrinted>
  <dcterms:created xsi:type="dcterms:W3CDTF">2024-02-07T13:08:48Z</dcterms:created>
  <dcterms:modified xsi:type="dcterms:W3CDTF">2026-06-04T11:40:32Z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0x010100E39B0BD82BA93F4CBFE76B6DABBEB3F5</vt:lpwstr>
  </property>
  <property fmtid="{D5CDD505-2E9C-101B-9397-08002B2CF9AE}" pid="3" name="MediaServiceImageTags">
    <vt:lpwstr/>
  </property>
</Properties>
</file>